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81" r:id="rId4"/>
    <p:sldId id="274" r:id="rId5"/>
    <p:sldId id="267" r:id="rId6"/>
    <p:sldId id="279" r:id="rId7"/>
    <p:sldId id="277" r:id="rId8"/>
    <p:sldId id="275" r:id="rId9"/>
    <p:sldId id="264" r:id="rId10"/>
    <p:sldId id="269" r:id="rId11"/>
    <p:sldId id="270" r:id="rId12"/>
    <p:sldId id="268" r:id="rId13"/>
    <p:sldId id="280" r:id="rId14"/>
    <p:sldId id="262"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A5C5"/>
    <a:srgbClr val="ADC4CA"/>
    <a:srgbClr val="E2D8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4873F3-B319-358D-127A-9EC654716A7C}" v="167" dt="2025-03-24T00:21:39.129"/>
    <p1510:client id="{309743FC-7424-7ABE-28C7-995C6DCD43F7}" v="149" dt="2025-03-23T23:32:48.875"/>
    <p1510:client id="{36D8A932-371D-FC8F-F056-408E8D2E9F51}" v="8" dt="2025-03-24T00:24:32.500"/>
    <p1510:client id="{3BBD5615-7380-EB46-BDE7-4EB3E4226803}" v="642" dt="2025-03-24T04:35:21.386"/>
    <p1510:client id="{52480EE7-8E34-F0DC-5626-8BD43C1CD8DF}" v="456" dt="2025-03-23T23:47:59.817"/>
    <p1510:client id="{5CD2F64E-D6CC-4AD9-995F-A676E9B55004}" v="1026" dt="2025-03-24T05:24:33.374"/>
    <p1510:client id="{B4DEBACB-7ECF-7AC4-3B09-FC381B3EDEBA}" v="486" dt="2025-03-23T23:33:37.418"/>
    <p1510:client id="{BDA508A5-B957-9FCE-68C3-A53A9D3043C4}" v="533" dt="2025-03-24T00:41:58.571"/>
    <p1510:client id="{D15B5446-BB52-FE99-F117-40D9B422A941}" v="10" dt="2025-03-24T00:28:17.050"/>
    <p1510:client id="{FB42A7AE-41D8-7F4D-9070-9BA4AC68CA7E}" v="942" dt="2025-03-24T00:10:56.15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A1B97E-AAE6-43EB-88E3-3EE57490F849}" type="doc">
      <dgm:prSet loTypeId="urn:microsoft.com/office/officeart/2005/8/layout/hierarchy1" loCatId="hierarchy" qsTypeId="urn:microsoft.com/office/officeart/2005/8/quickstyle/simple5" qsCatId="simple" csTypeId="urn:microsoft.com/office/officeart/2005/8/colors/colorful2" csCatId="colorful"/>
      <dgm:spPr/>
      <dgm:t>
        <a:bodyPr/>
        <a:lstStyle/>
        <a:p>
          <a:endParaRPr lang="en-US"/>
        </a:p>
      </dgm:t>
    </dgm:pt>
    <dgm:pt modelId="{CF9FCDA4-5B26-4FC3-9B09-009CC224DD4D}">
      <dgm:prSet/>
      <dgm:spPr/>
      <dgm:t>
        <a:bodyPr/>
        <a:lstStyle/>
        <a:p>
          <a:r>
            <a:rPr lang="en-US"/>
            <a:t>Mind-Care Ai is AI-powered mental health chatbot designed to offer safe, empathetic and intelligent space for individuals to express their emotions.</a:t>
          </a:r>
        </a:p>
      </dgm:t>
    </dgm:pt>
    <dgm:pt modelId="{88CED83F-E8F7-4934-89F2-B39FF1816AC4}" type="parTrans" cxnId="{95A9A52D-50BD-45C2-8875-F83E0D60E16F}">
      <dgm:prSet/>
      <dgm:spPr/>
      <dgm:t>
        <a:bodyPr/>
        <a:lstStyle/>
        <a:p>
          <a:endParaRPr lang="en-US"/>
        </a:p>
      </dgm:t>
    </dgm:pt>
    <dgm:pt modelId="{1FA9810B-9A1D-4C0D-B34F-10C9E80A66EE}" type="sibTrans" cxnId="{95A9A52D-50BD-45C2-8875-F83E0D60E16F}">
      <dgm:prSet/>
      <dgm:spPr/>
      <dgm:t>
        <a:bodyPr/>
        <a:lstStyle/>
        <a:p>
          <a:endParaRPr lang="en-US"/>
        </a:p>
      </dgm:t>
    </dgm:pt>
    <dgm:pt modelId="{0642A6E1-803C-4F72-8248-F2D1E8940A7F}">
      <dgm:prSet/>
      <dgm:spPr/>
      <dgm:t>
        <a:bodyPr/>
        <a:lstStyle/>
        <a:p>
          <a:r>
            <a:rPr lang="en-US"/>
            <a:t>Using NLP (Natural Language Processing), sentiment analysis, and data-driven insights, the chatbot offers a personalized, adaptive, and safe space for users to express their emotions, receive guidance, and track their mental well-being.</a:t>
          </a:r>
        </a:p>
      </dgm:t>
    </dgm:pt>
    <dgm:pt modelId="{DF1B1E06-A6EA-479D-B29B-F52A359BB37E}" type="parTrans" cxnId="{930E465A-401A-48C3-B590-449FBC13CA70}">
      <dgm:prSet/>
      <dgm:spPr/>
      <dgm:t>
        <a:bodyPr/>
        <a:lstStyle/>
        <a:p>
          <a:endParaRPr lang="en-US"/>
        </a:p>
      </dgm:t>
    </dgm:pt>
    <dgm:pt modelId="{E9BB1225-802A-47D5-AAB3-B40D7A0358E5}" type="sibTrans" cxnId="{930E465A-401A-48C3-B590-449FBC13CA70}">
      <dgm:prSet/>
      <dgm:spPr/>
      <dgm:t>
        <a:bodyPr/>
        <a:lstStyle/>
        <a:p>
          <a:endParaRPr lang="en-US"/>
        </a:p>
      </dgm:t>
    </dgm:pt>
    <dgm:pt modelId="{173BA8E4-2249-4B1E-9887-6C382D3BD663}" type="pres">
      <dgm:prSet presAssocID="{1CA1B97E-AAE6-43EB-88E3-3EE57490F849}" presName="hierChild1" presStyleCnt="0">
        <dgm:presLayoutVars>
          <dgm:chPref val="1"/>
          <dgm:dir/>
          <dgm:animOne val="branch"/>
          <dgm:animLvl val="lvl"/>
          <dgm:resizeHandles/>
        </dgm:presLayoutVars>
      </dgm:prSet>
      <dgm:spPr/>
    </dgm:pt>
    <dgm:pt modelId="{9CB87866-E02E-4294-A896-2C85694F804C}" type="pres">
      <dgm:prSet presAssocID="{CF9FCDA4-5B26-4FC3-9B09-009CC224DD4D}" presName="hierRoot1" presStyleCnt="0"/>
      <dgm:spPr/>
    </dgm:pt>
    <dgm:pt modelId="{D0567E76-3BF1-4E8F-B475-551795D5014D}" type="pres">
      <dgm:prSet presAssocID="{CF9FCDA4-5B26-4FC3-9B09-009CC224DD4D}" presName="composite" presStyleCnt="0"/>
      <dgm:spPr/>
    </dgm:pt>
    <dgm:pt modelId="{4F13ABFE-9A41-4BD5-92A9-37EAF2C0C1D5}" type="pres">
      <dgm:prSet presAssocID="{CF9FCDA4-5B26-4FC3-9B09-009CC224DD4D}" presName="background" presStyleLbl="node0" presStyleIdx="0" presStyleCnt="2"/>
      <dgm:spPr/>
    </dgm:pt>
    <dgm:pt modelId="{D65FC7CF-DAB7-42A2-BE42-7E997BD9342C}" type="pres">
      <dgm:prSet presAssocID="{CF9FCDA4-5B26-4FC3-9B09-009CC224DD4D}" presName="text" presStyleLbl="fgAcc0" presStyleIdx="0" presStyleCnt="2">
        <dgm:presLayoutVars>
          <dgm:chPref val="3"/>
        </dgm:presLayoutVars>
      </dgm:prSet>
      <dgm:spPr/>
    </dgm:pt>
    <dgm:pt modelId="{7BBDC202-E71A-42DF-AECE-22EB81BFFBD8}" type="pres">
      <dgm:prSet presAssocID="{CF9FCDA4-5B26-4FC3-9B09-009CC224DD4D}" presName="hierChild2" presStyleCnt="0"/>
      <dgm:spPr/>
    </dgm:pt>
    <dgm:pt modelId="{051C0EA0-AC67-4937-842F-9134CCCFF375}" type="pres">
      <dgm:prSet presAssocID="{0642A6E1-803C-4F72-8248-F2D1E8940A7F}" presName="hierRoot1" presStyleCnt="0"/>
      <dgm:spPr/>
    </dgm:pt>
    <dgm:pt modelId="{146D127C-9BB8-47F2-8EFC-5E5FBDB3ADC1}" type="pres">
      <dgm:prSet presAssocID="{0642A6E1-803C-4F72-8248-F2D1E8940A7F}" presName="composite" presStyleCnt="0"/>
      <dgm:spPr/>
    </dgm:pt>
    <dgm:pt modelId="{C22A486D-7027-414D-B8A7-8A6A651BA674}" type="pres">
      <dgm:prSet presAssocID="{0642A6E1-803C-4F72-8248-F2D1E8940A7F}" presName="background" presStyleLbl="node0" presStyleIdx="1" presStyleCnt="2"/>
      <dgm:spPr/>
    </dgm:pt>
    <dgm:pt modelId="{BE0E692C-6136-4848-BB2B-E65002A1DDB2}" type="pres">
      <dgm:prSet presAssocID="{0642A6E1-803C-4F72-8248-F2D1E8940A7F}" presName="text" presStyleLbl="fgAcc0" presStyleIdx="1" presStyleCnt="2">
        <dgm:presLayoutVars>
          <dgm:chPref val="3"/>
        </dgm:presLayoutVars>
      </dgm:prSet>
      <dgm:spPr/>
    </dgm:pt>
    <dgm:pt modelId="{AA279FB6-FF24-49A3-817D-F6B8275B2FFC}" type="pres">
      <dgm:prSet presAssocID="{0642A6E1-803C-4F72-8248-F2D1E8940A7F}" presName="hierChild2" presStyleCnt="0"/>
      <dgm:spPr/>
    </dgm:pt>
  </dgm:ptLst>
  <dgm:cxnLst>
    <dgm:cxn modelId="{95A9A52D-50BD-45C2-8875-F83E0D60E16F}" srcId="{1CA1B97E-AAE6-43EB-88E3-3EE57490F849}" destId="{CF9FCDA4-5B26-4FC3-9B09-009CC224DD4D}" srcOrd="0" destOrd="0" parTransId="{88CED83F-E8F7-4934-89F2-B39FF1816AC4}" sibTransId="{1FA9810B-9A1D-4C0D-B34F-10C9E80A66EE}"/>
    <dgm:cxn modelId="{0A0E6F3E-748F-493B-8245-3B87705CD85C}" type="presOf" srcId="{CF9FCDA4-5B26-4FC3-9B09-009CC224DD4D}" destId="{D65FC7CF-DAB7-42A2-BE42-7E997BD9342C}" srcOrd="0" destOrd="0" presId="urn:microsoft.com/office/officeart/2005/8/layout/hierarchy1"/>
    <dgm:cxn modelId="{F6F40865-A5BD-4233-AA16-33AF2C468B41}" type="presOf" srcId="{1CA1B97E-AAE6-43EB-88E3-3EE57490F849}" destId="{173BA8E4-2249-4B1E-9887-6C382D3BD663}" srcOrd="0" destOrd="0" presId="urn:microsoft.com/office/officeart/2005/8/layout/hierarchy1"/>
    <dgm:cxn modelId="{930E465A-401A-48C3-B590-449FBC13CA70}" srcId="{1CA1B97E-AAE6-43EB-88E3-3EE57490F849}" destId="{0642A6E1-803C-4F72-8248-F2D1E8940A7F}" srcOrd="1" destOrd="0" parTransId="{DF1B1E06-A6EA-479D-B29B-F52A359BB37E}" sibTransId="{E9BB1225-802A-47D5-AAB3-B40D7A0358E5}"/>
    <dgm:cxn modelId="{A538C785-57FA-44D6-A686-BD768AA84116}" type="presOf" srcId="{0642A6E1-803C-4F72-8248-F2D1E8940A7F}" destId="{BE0E692C-6136-4848-BB2B-E65002A1DDB2}" srcOrd="0" destOrd="0" presId="urn:microsoft.com/office/officeart/2005/8/layout/hierarchy1"/>
    <dgm:cxn modelId="{67237D62-E007-43FF-AEF2-174FEBA93791}" type="presParOf" srcId="{173BA8E4-2249-4B1E-9887-6C382D3BD663}" destId="{9CB87866-E02E-4294-A896-2C85694F804C}" srcOrd="0" destOrd="0" presId="urn:microsoft.com/office/officeart/2005/8/layout/hierarchy1"/>
    <dgm:cxn modelId="{EFD47489-7F40-4571-9DD0-E7A9CC3A31B2}" type="presParOf" srcId="{9CB87866-E02E-4294-A896-2C85694F804C}" destId="{D0567E76-3BF1-4E8F-B475-551795D5014D}" srcOrd="0" destOrd="0" presId="urn:microsoft.com/office/officeart/2005/8/layout/hierarchy1"/>
    <dgm:cxn modelId="{D3992771-FCE0-4857-8E20-210CD66F3105}" type="presParOf" srcId="{D0567E76-3BF1-4E8F-B475-551795D5014D}" destId="{4F13ABFE-9A41-4BD5-92A9-37EAF2C0C1D5}" srcOrd="0" destOrd="0" presId="urn:microsoft.com/office/officeart/2005/8/layout/hierarchy1"/>
    <dgm:cxn modelId="{35F68097-4071-452D-A952-5115D81B9222}" type="presParOf" srcId="{D0567E76-3BF1-4E8F-B475-551795D5014D}" destId="{D65FC7CF-DAB7-42A2-BE42-7E997BD9342C}" srcOrd="1" destOrd="0" presId="urn:microsoft.com/office/officeart/2005/8/layout/hierarchy1"/>
    <dgm:cxn modelId="{3E08CC3F-A328-4F80-A04E-B056C1570E48}" type="presParOf" srcId="{9CB87866-E02E-4294-A896-2C85694F804C}" destId="{7BBDC202-E71A-42DF-AECE-22EB81BFFBD8}" srcOrd="1" destOrd="0" presId="urn:microsoft.com/office/officeart/2005/8/layout/hierarchy1"/>
    <dgm:cxn modelId="{1CE4C540-ECE4-4FBE-8F4F-76A7C92C7834}" type="presParOf" srcId="{173BA8E4-2249-4B1E-9887-6C382D3BD663}" destId="{051C0EA0-AC67-4937-842F-9134CCCFF375}" srcOrd="1" destOrd="0" presId="urn:microsoft.com/office/officeart/2005/8/layout/hierarchy1"/>
    <dgm:cxn modelId="{4116A924-005E-4A8D-B802-D15D3DA54740}" type="presParOf" srcId="{051C0EA0-AC67-4937-842F-9134CCCFF375}" destId="{146D127C-9BB8-47F2-8EFC-5E5FBDB3ADC1}" srcOrd="0" destOrd="0" presId="urn:microsoft.com/office/officeart/2005/8/layout/hierarchy1"/>
    <dgm:cxn modelId="{DF90B635-59E1-4263-8354-B82ABE5B27B1}" type="presParOf" srcId="{146D127C-9BB8-47F2-8EFC-5E5FBDB3ADC1}" destId="{C22A486D-7027-414D-B8A7-8A6A651BA674}" srcOrd="0" destOrd="0" presId="urn:microsoft.com/office/officeart/2005/8/layout/hierarchy1"/>
    <dgm:cxn modelId="{C33EC774-793A-447B-9887-9DE5E1095E8D}" type="presParOf" srcId="{146D127C-9BB8-47F2-8EFC-5E5FBDB3ADC1}" destId="{BE0E692C-6136-4848-BB2B-E65002A1DDB2}" srcOrd="1" destOrd="0" presId="urn:microsoft.com/office/officeart/2005/8/layout/hierarchy1"/>
    <dgm:cxn modelId="{76ADBA1A-D52F-4A3A-B208-E266187ACF2B}" type="presParOf" srcId="{051C0EA0-AC67-4937-842F-9134CCCFF375}" destId="{AA279FB6-FF24-49A3-817D-F6B8275B2FFC}"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13ABFE-9A41-4BD5-92A9-37EAF2C0C1D5}">
      <dsp:nvSpPr>
        <dsp:cNvPr id="0" name=""/>
        <dsp:cNvSpPr/>
      </dsp:nvSpPr>
      <dsp:spPr>
        <a:xfrm>
          <a:off x="1283" y="507350"/>
          <a:ext cx="4505585" cy="2861046"/>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D65FC7CF-DAB7-42A2-BE42-7E997BD9342C}">
      <dsp:nvSpPr>
        <dsp:cNvPr id="0" name=""/>
        <dsp:cNvSpPr/>
      </dsp:nvSpPr>
      <dsp:spPr>
        <a:xfrm>
          <a:off x="501904"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Mind-Care Ai is AI-powered mental health chatbot designed to offer safe, empathetic and intelligent space for individuals to express their emotions.</a:t>
          </a:r>
        </a:p>
      </dsp:txBody>
      <dsp:txXfrm>
        <a:off x="585701" y="1066737"/>
        <a:ext cx="4337991" cy="2693452"/>
      </dsp:txXfrm>
    </dsp:sp>
    <dsp:sp modelId="{C22A486D-7027-414D-B8A7-8A6A651BA674}">
      <dsp:nvSpPr>
        <dsp:cNvPr id="0" name=""/>
        <dsp:cNvSpPr/>
      </dsp:nvSpPr>
      <dsp:spPr>
        <a:xfrm>
          <a:off x="5508110" y="507350"/>
          <a:ext cx="4505585" cy="2861046"/>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BE0E692C-6136-4848-BB2B-E65002A1DDB2}">
      <dsp:nvSpPr>
        <dsp:cNvPr id="0" name=""/>
        <dsp:cNvSpPr/>
      </dsp:nvSpPr>
      <dsp:spPr>
        <a:xfrm>
          <a:off x="6008730"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Using NLP (Natural Language Processing), sentiment analysis, and data-driven insights, the chatbot offers a personalized, adaptive, and safe space for users to express their emotions, receive guidance, and track their mental well-being.</a:t>
          </a:r>
        </a:p>
      </dsp:txBody>
      <dsp:txXfrm>
        <a:off x="6092527" y="1066737"/>
        <a:ext cx="4337991" cy="269345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e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D4A74D-1CF3-4A98-A286-DBBEAED93721}" type="datetimeFigureOut">
              <a:t>6/1/2025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DCA832-753B-47BD-B18C-A678EC11828D}" type="slidenum">
              <a:t>‹#›</a:t>
            </a:fld>
            <a:endParaRPr lang="en-US"/>
          </a:p>
        </p:txBody>
      </p:sp>
    </p:spTree>
    <p:extLst>
      <p:ext uri="{BB962C8B-B14F-4D97-AF65-F5344CB8AC3E}">
        <p14:creationId xmlns:p14="http://schemas.microsoft.com/office/powerpoint/2010/main" val="227467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pubmed.ncbi.nlm.nih.gov/34655485/&#65289;"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mhanational.org/conditions/depression/"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pubmed.ncbi.nlm.nih.gov/34655485/&#65289;"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mhanational.org/conditions/depression/"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Good morning/afternoon everyone. We are Team AI Mavericks, and today we’re excited to introduce Mind-Care AI — an AI-powered mental health chatbot designed to provide accessible, data-driven emotional support</a:t>
            </a:r>
          </a:p>
        </p:txBody>
      </p:sp>
      <p:sp>
        <p:nvSpPr>
          <p:cNvPr id="4" name="Slide Number Placeholder 3"/>
          <p:cNvSpPr>
            <a:spLocks noGrp="1"/>
          </p:cNvSpPr>
          <p:nvPr>
            <p:ph type="sldNum" sz="quarter" idx="5"/>
          </p:nvPr>
        </p:nvSpPr>
        <p:spPr/>
        <p:txBody>
          <a:bodyPr/>
          <a:lstStyle/>
          <a:p>
            <a:fld id="{AFDCA832-753B-47BD-B18C-A678EC11828D}" type="slidenum">
              <a:rPr lang="en-US" smtClean="0"/>
              <a:t>1</a:t>
            </a:fld>
            <a:endParaRPr lang="en-US"/>
          </a:p>
        </p:txBody>
      </p:sp>
    </p:spTree>
    <p:extLst>
      <p:ext uri="{BB962C8B-B14F-4D97-AF65-F5344CB8AC3E}">
        <p14:creationId xmlns:p14="http://schemas.microsoft.com/office/powerpoint/2010/main" val="42177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a:t>The COVID-19 pandemic has further intensified mental health concerns.</a:t>
            </a:r>
          </a:p>
          <a:p>
            <a:r>
              <a:rPr lang="en-US"/>
              <a:t>      (</a:t>
            </a:r>
            <a:r>
              <a:rPr lang="en-US">
                <a:hlinkClick r:id="rId3"/>
              </a:rPr>
              <a:t>https://pubmed.ncbi.nlm.nih.gov/34655485/）</a:t>
            </a:r>
            <a:endParaRPr lang="en-US">
              <a:ea typeface="Calibri"/>
              <a:cs typeface="Calibri"/>
              <a:hlinkClick r:id="rId3"/>
            </a:endParaRPr>
          </a:p>
          <a:p>
            <a:endParaRPr lang="en-US">
              <a:ea typeface="Calibri"/>
              <a:cs typeface="Calibri"/>
            </a:endParaRPr>
          </a:p>
          <a:p>
            <a:endParaRPr lang="en-US"/>
          </a:p>
          <a:p>
            <a:pPr marL="171450" indent="-171450">
              <a:buFont typeface="Arial"/>
              <a:buChar char="•"/>
            </a:pPr>
            <a:r>
              <a:rPr lang="en-US"/>
              <a:t>Major depression is one of the most common mental illnesses, affecting:</a:t>
            </a:r>
            <a:endParaRPr lang="en-US">
              <a:ea typeface="Calibri"/>
              <a:cs typeface="Calibri"/>
            </a:endParaRPr>
          </a:p>
          <a:p>
            <a:pPr marL="628650" lvl="1" indent="-171450">
              <a:buFont typeface="Arial"/>
              <a:buChar char="•"/>
            </a:pPr>
            <a:r>
              <a:rPr lang="en-US"/>
              <a:t>More than 21 millions of American adults per year.</a:t>
            </a:r>
            <a:endParaRPr lang="en-US">
              <a:ea typeface="Calibri"/>
              <a:cs typeface="Calibri"/>
            </a:endParaRPr>
          </a:p>
          <a:p>
            <a:pPr marL="628650" lvl="1" indent="-171450">
              <a:buFont typeface="Arial"/>
              <a:buChar char="•"/>
            </a:pPr>
            <a:r>
              <a:rPr lang="en-US"/>
              <a:t>More than 3.7 millions of American youth per year. </a:t>
            </a:r>
            <a:br>
              <a:rPr lang="en-US">
                <a:cs typeface="+mn-lt"/>
              </a:rPr>
            </a:br>
            <a:r>
              <a:rPr lang="en-US"/>
              <a:t>(</a:t>
            </a:r>
            <a:r>
              <a:rPr lang="en-US">
                <a:hlinkClick r:id="rId4"/>
              </a:rPr>
              <a:t>https://mhanational.org/conditions/depression/</a:t>
            </a:r>
            <a:r>
              <a:rPr lang="en-US"/>
              <a:t> )</a:t>
            </a:r>
            <a:endParaRPr lang="en-US">
              <a:ea typeface="Calibri"/>
              <a:cs typeface="Calibri"/>
            </a:endParaRPr>
          </a:p>
          <a:p>
            <a:r>
              <a:rPr lang="en-US"/>
              <a:t>Delayed or inaccessible treatment worsens outcomes </a:t>
            </a:r>
            <a:br>
              <a:rPr lang="en-US">
                <a:cs typeface="+mn-lt"/>
              </a:rPr>
            </a:br>
            <a:r>
              <a:rPr lang="en-US"/>
              <a:t> </a:t>
            </a:r>
            <a:br>
              <a:rPr lang="en-US">
                <a:cs typeface="+mn-lt"/>
              </a:rPr>
            </a:br>
            <a:r>
              <a:rPr lang="en-US"/>
              <a:t>(https://</a:t>
            </a:r>
            <a:r>
              <a:rPr lang="en-US" err="1"/>
              <a:t>www.mentalhealthfirstaid.org</a:t>
            </a:r>
            <a:r>
              <a:rPr lang="en-US"/>
              <a:t>/2021/06/the-importance-of-early-intervention-for-people-facing-mental-health-challenges/?) </a:t>
            </a:r>
          </a:p>
          <a:p>
            <a:endParaRPr lang="en-US"/>
          </a:p>
          <a:p>
            <a:r>
              <a:rPr lang="en-US"/>
              <a:t>Mental health services are not available in most of Asia, and the population usually results in self-care by not going through therapy. </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AFDCA832-753B-47BD-B18C-A678EC11828D}" type="slidenum">
              <a:t>2</a:t>
            </a:fld>
            <a:endParaRPr lang="en-US"/>
          </a:p>
        </p:txBody>
      </p:sp>
    </p:spTree>
    <p:extLst>
      <p:ext uri="{BB962C8B-B14F-4D97-AF65-F5344CB8AC3E}">
        <p14:creationId xmlns:p14="http://schemas.microsoft.com/office/powerpoint/2010/main" val="4121467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0C6E98-83E8-F3B2-10A5-AD245A8ABB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E5E2C6-A482-67E3-FA83-6ECFED2EE1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6CE08D-764D-2C7E-6552-56804C19CF3E}"/>
              </a:ext>
            </a:extLst>
          </p:cNvPr>
          <p:cNvSpPr>
            <a:spLocks noGrp="1"/>
          </p:cNvSpPr>
          <p:nvPr>
            <p:ph type="body" idx="1"/>
          </p:nvPr>
        </p:nvSpPr>
        <p:spPr/>
        <p:txBody>
          <a:bodyPr/>
          <a:lstStyle/>
          <a:p>
            <a:pPr marL="171450" indent="-171450">
              <a:buFont typeface="Arial"/>
              <a:buChar char="•"/>
            </a:pPr>
            <a:r>
              <a:rPr lang="en-US"/>
              <a:t>Mental health is a growing challenge. According to Mental Health America in 2024, over 23% of people in the U.S. — nearly 60 million — experienced mental illness, and more than 54% did not seek therapy. The COVID-19 pandemic has worsened this situation, especially in regions like Asia where access to mental health services is limited.”</a:t>
            </a:r>
          </a:p>
          <a:p>
            <a:pPr marL="171450" indent="-171450">
              <a:buFont typeface="Arial"/>
              <a:buChar char="•"/>
            </a:pPr>
            <a:endParaRPr lang="en-US"/>
          </a:p>
          <a:p>
            <a:pPr marL="171450" indent="-171450">
              <a:buFont typeface="Arial"/>
              <a:buChar char="•"/>
            </a:pPr>
            <a:r>
              <a:rPr lang="en-US"/>
              <a:t>“Delayed or inaccessible treatment can make conditions harder to manage, and that’s where AI-powered support can step in — offering help when people need it most</a:t>
            </a:r>
          </a:p>
          <a:p>
            <a:pPr marL="171450" indent="-171450">
              <a:buFont typeface="Arial"/>
              <a:buChar char="•"/>
            </a:pPr>
            <a:endParaRPr lang="en-US"/>
          </a:p>
          <a:p>
            <a:pPr marL="171450" indent="-171450">
              <a:buFont typeface="Arial"/>
              <a:buChar char="•"/>
            </a:pPr>
            <a:endParaRPr lang="en-US"/>
          </a:p>
          <a:p>
            <a:pPr marL="171450" indent="-171450">
              <a:buFont typeface="Arial"/>
              <a:buChar char="•"/>
            </a:pPr>
            <a:endParaRPr lang="en-US"/>
          </a:p>
          <a:p>
            <a:pPr marL="171450" indent="-171450">
              <a:buFont typeface="Arial"/>
              <a:buChar char="•"/>
            </a:pPr>
            <a:r>
              <a:rPr lang="en-US"/>
              <a:t>The COVID-19 pandemic has further intensified mental health concerns.</a:t>
            </a:r>
          </a:p>
          <a:p>
            <a:r>
              <a:rPr lang="en-US"/>
              <a:t>      (</a:t>
            </a:r>
            <a:r>
              <a:rPr lang="en-US">
                <a:hlinkClick r:id="rId3"/>
              </a:rPr>
              <a:t>https://pubmed.ncbi.nlm.nih.gov/34655485/）</a:t>
            </a:r>
            <a:endParaRPr lang="en-US">
              <a:ea typeface="Calibri"/>
              <a:cs typeface="Calibri"/>
              <a:hlinkClick r:id="rId3"/>
            </a:endParaRPr>
          </a:p>
          <a:p>
            <a:endParaRPr lang="en-US">
              <a:ea typeface="Calibri"/>
              <a:cs typeface="Calibri"/>
            </a:endParaRPr>
          </a:p>
          <a:p>
            <a:endParaRPr lang="en-US"/>
          </a:p>
          <a:p>
            <a:pPr marL="171450" indent="-171450">
              <a:buFont typeface="Arial"/>
              <a:buChar char="•"/>
            </a:pPr>
            <a:r>
              <a:rPr lang="en-US"/>
              <a:t>Major depression is one of the most common mental illnesses, affecting:</a:t>
            </a:r>
            <a:endParaRPr lang="en-US">
              <a:ea typeface="Calibri"/>
              <a:cs typeface="Calibri"/>
            </a:endParaRPr>
          </a:p>
          <a:p>
            <a:pPr marL="628650" lvl="1" indent="-171450">
              <a:buFont typeface="Arial"/>
              <a:buChar char="•"/>
            </a:pPr>
            <a:r>
              <a:rPr lang="en-US"/>
              <a:t>More than 21 millions of American adults per year.</a:t>
            </a:r>
            <a:endParaRPr lang="en-US">
              <a:ea typeface="Calibri"/>
              <a:cs typeface="Calibri"/>
            </a:endParaRPr>
          </a:p>
          <a:p>
            <a:pPr marL="628650" lvl="1" indent="-171450">
              <a:buFont typeface="Arial"/>
              <a:buChar char="•"/>
            </a:pPr>
            <a:r>
              <a:rPr lang="en-US"/>
              <a:t>More than 3.7 millions of American youth per year. </a:t>
            </a:r>
            <a:br>
              <a:rPr lang="en-US">
                <a:cs typeface="+mn-lt"/>
              </a:rPr>
            </a:br>
            <a:r>
              <a:rPr lang="en-US"/>
              <a:t>(</a:t>
            </a:r>
            <a:r>
              <a:rPr lang="en-US">
                <a:hlinkClick r:id="rId4"/>
              </a:rPr>
              <a:t>https://mhanational.org/conditions/depression/</a:t>
            </a:r>
            <a:r>
              <a:rPr lang="en-US"/>
              <a:t> )</a:t>
            </a:r>
            <a:endParaRPr lang="en-US">
              <a:ea typeface="Calibri"/>
              <a:cs typeface="Calibri"/>
            </a:endParaRPr>
          </a:p>
          <a:p>
            <a:r>
              <a:rPr lang="en-US"/>
              <a:t>Delayed or inaccessible treatment worsens outcomes </a:t>
            </a:r>
          </a:p>
          <a:p>
            <a:endParaRPr lang="en-US">
              <a:cs typeface="+mn-lt"/>
            </a:endParaRPr>
          </a:p>
          <a:p>
            <a:pPr lvl="0">
              <a:buFont typeface="Arial" panose="020B0604020202020204" pitchFamily="34" charset="0"/>
              <a:buChar char="•"/>
            </a:pPr>
            <a:r>
              <a:rPr lang="en-US" b="1">
                <a:latin typeface="Arial"/>
                <a:ea typeface="PMingLiU"/>
                <a:cs typeface="Arial"/>
              </a:rPr>
              <a:t>23.08 % </a:t>
            </a:r>
            <a:r>
              <a:rPr lang="en-US">
                <a:latin typeface="Arial"/>
                <a:ea typeface="PMingLiU"/>
                <a:cs typeface="Arial"/>
              </a:rPr>
              <a:t>of people in U.S (60 Million), experienced a mental illness in 2024. </a:t>
            </a:r>
            <a:endParaRPr lang="en-US"/>
          </a:p>
          <a:p>
            <a:pPr lvl="0">
              <a:buFont typeface="Arial" panose="020B0604020202020204" pitchFamily="34" charset="0"/>
              <a:buChar char="•"/>
            </a:pPr>
            <a:r>
              <a:rPr lang="en-US" b="1">
                <a:latin typeface="Arial"/>
                <a:ea typeface="PMingLiU"/>
                <a:cs typeface="Arial"/>
              </a:rPr>
              <a:t>54.7 % </a:t>
            </a:r>
            <a:r>
              <a:rPr lang="en-US">
                <a:latin typeface="Arial"/>
                <a:ea typeface="PMingLiU"/>
                <a:cs typeface="Arial"/>
              </a:rPr>
              <a:t>of adults (28 Million) with mental illness did not seek therapy in 2024.</a:t>
            </a:r>
          </a:p>
          <a:p>
            <a:br>
              <a:rPr lang="en-US">
                <a:cs typeface="+mn-lt"/>
              </a:rPr>
            </a:br>
            <a:r>
              <a:rPr lang="en-US"/>
              <a:t> </a:t>
            </a:r>
            <a:br>
              <a:rPr lang="en-US">
                <a:cs typeface="+mn-lt"/>
              </a:rPr>
            </a:br>
            <a:r>
              <a:rPr lang="en-US"/>
              <a:t>(https://www.mentalhealthfirstaid.org/2021/06/the-importance-of-early-intervention-for-people-facing-mental-health-challenges/?) </a:t>
            </a:r>
          </a:p>
          <a:p>
            <a:endParaRPr lang="en-US"/>
          </a:p>
          <a:p>
            <a:r>
              <a:rPr lang="en-US"/>
              <a:t>Mental health services are not available in most of Asia, and the population usually results in self-care by not going through therapy. </a:t>
            </a:r>
            <a:endParaRPr lang="en-US">
              <a:ea typeface="Calibri"/>
              <a:cs typeface="Calibri"/>
            </a:endParaRPr>
          </a:p>
          <a:p>
            <a:endParaRPr lang="en-US"/>
          </a:p>
          <a:p>
            <a:endParaRPr lang="en-US"/>
          </a:p>
        </p:txBody>
      </p:sp>
      <p:sp>
        <p:nvSpPr>
          <p:cNvPr id="4" name="Slide Number Placeholder 3">
            <a:extLst>
              <a:ext uri="{FF2B5EF4-FFF2-40B4-BE49-F238E27FC236}">
                <a16:creationId xmlns:a16="http://schemas.microsoft.com/office/drawing/2014/main" id="{5C3F0316-EAF3-8438-3881-E70423E0E56A}"/>
              </a:ext>
            </a:extLst>
          </p:cNvPr>
          <p:cNvSpPr>
            <a:spLocks noGrp="1"/>
          </p:cNvSpPr>
          <p:nvPr>
            <p:ph type="sldNum" sz="quarter" idx="5"/>
          </p:nvPr>
        </p:nvSpPr>
        <p:spPr/>
        <p:txBody>
          <a:bodyPr/>
          <a:lstStyle/>
          <a:p>
            <a:fld id="{AFDCA832-753B-47BD-B18C-A678EC11828D}" type="slidenum">
              <a:rPr lang="en-US" smtClean="0"/>
              <a:t>3</a:t>
            </a:fld>
            <a:endParaRPr lang="en-US"/>
          </a:p>
        </p:txBody>
      </p:sp>
    </p:spTree>
    <p:extLst>
      <p:ext uri="{BB962C8B-B14F-4D97-AF65-F5344CB8AC3E}">
        <p14:creationId xmlns:p14="http://schemas.microsoft.com/office/powerpoint/2010/main" val="2360211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Mind-Care AI is designed as a virtual mental health companion. It’s not just a chatbot — it’s a platform that listens, understands, and guides users through their emotional struggles using conversational AI, sentiment analysis, and therapy-based recommendations</a:t>
            </a:r>
          </a:p>
        </p:txBody>
      </p:sp>
      <p:sp>
        <p:nvSpPr>
          <p:cNvPr id="4" name="Slide Number Placeholder 3"/>
          <p:cNvSpPr>
            <a:spLocks noGrp="1"/>
          </p:cNvSpPr>
          <p:nvPr>
            <p:ph type="sldNum" sz="quarter" idx="5"/>
          </p:nvPr>
        </p:nvSpPr>
        <p:spPr/>
        <p:txBody>
          <a:bodyPr/>
          <a:lstStyle/>
          <a:p>
            <a:fld id="{AFDCA832-753B-47BD-B18C-A678EC11828D}" type="slidenum">
              <a:rPr lang="en-US" smtClean="0"/>
              <a:t>6</a:t>
            </a:fld>
            <a:endParaRPr lang="en-US"/>
          </a:p>
        </p:txBody>
      </p:sp>
    </p:spTree>
    <p:extLst>
      <p:ext uri="{BB962C8B-B14F-4D97-AF65-F5344CB8AC3E}">
        <p14:creationId xmlns:p14="http://schemas.microsoft.com/office/powerpoint/2010/main" val="514752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spcBef>
                <a:spcPct val="0"/>
              </a:spcBef>
              <a:spcAft>
                <a:spcPct val="0"/>
              </a:spcAft>
              <a:buFont typeface="Arial,Sans-Serif"/>
              <a:buChar char="•"/>
            </a:pPr>
            <a:r>
              <a:rPr lang="en-US" b="1"/>
              <a:t>Limited Access to Mental Health Support </a:t>
            </a:r>
            <a:r>
              <a:rPr lang="en-US"/>
              <a:t>– Many individuals lack access to professional mental health resources due to high costs, geographic barriers, or stigma. Mind-Care AI provides 24/7 support, making mental healthcare more accessible.</a:t>
            </a:r>
          </a:p>
          <a:p>
            <a:pPr>
              <a:spcBef>
                <a:spcPct val="0"/>
              </a:spcBef>
              <a:spcAft>
                <a:spcPct val="0"/>
              </a:spcAft>
            </a:pPr>
            <a:endParaRPr lang="en-US"/>
          </a:p>
          <a:p>
            <a:pPr marL="285750" indent="-285750">
              <a:spcBef>
                <a:spcPct val="0"/>
              </a:spcBef>
              <a:spcAft>
                <a:spcPct val="0"/>
              </a:spcAft>
              <a:buFont typeface="Arial,Sans-Serif"/>
              <a:buChar char="•"/>
            </a:pPr>
            <a:r>
              <a:rPr lang="en-US" b="1"/>
              <a:t>Early Detection &amp; Mood Tracking </a:t>
            </a:r>
            <a:r>
              <a:rPr lang="en-US"/>
              <a:t>– Traditional therapy often lacks continuous monitoring. By using sentiment analysis and Databricks-powered mood tracking, Mind-Care AI helps users identify emotional patterns and take proactive steps.</a:t>
            </a:r>
          </a:p>
          <a:p>
            <a:pPr marL="285750" indent="-285750">
              <a:spcBef>
                <a:spcPct val="0"/>
              </a:spcBef>
              <a:spcAft>
                <a:spcPct val="0"/>
              </a:spcAft>
              <a:buFont typeface="Arial,Sans-Serif"/>
              <a:buChar char="•"/>
            </a:pPr>
            <a:endParaRPr lang="en-US"/>
          </a:p>
          <a:p>
            <a:pPr marL="285750" indent="-285750">
              <a:spcBef>
                <a:spcPct val="0"/>
              </a:spcBef>
              <a:spcAft>
                <a:spcPct val="0"/>
              </a:spcAft>
              <a:buFont typeface="Arial,Sans-Serif"/>
              <a:buChar char="•"/>
            </a:pPr>
            <a:r>
              <a:rPr lang="en-US" b="1"/>
              <a:t>Stigma of Seeking Help </a:t>
            </a:r>
            <a:r>
              <a:rPr lang="en-US"/>
              <a:t>– A few individuals are hesitant to seek therapy due to social stigma. An AI chatbot offers a stigma-free, confidential space for users to express their emotions.</a:t>
            </a:r>
          </a:p>
          <a:p>
            <a:pPr marL="285750" indent="-285750">
              <a:spcBef>
                <a:spcPct val="0"/>
              </a:spcBef>
              <a:spcAft>
                <a:spcPct val="0"/>
              </a:spcAft>
              <a:buFont typeface="Arial,Sans-Serif"/>
              <a:buChar char="•"/>
            </a:pPr>
            <a:endParaRPr lang="en-US"/>
          </a:p>
          <a:p>
            <a:pPr marL="285750" indent="-285750">
              <a:spcBef>
                <a:spcPct val="0"/>
              </a:spcBef>
              <a:spcAft>
                <a:spcPct val="0"/>
              </a:spcAft>
              <a:buFont typeface="Arial,Sans-Serif"/>
              <a:buChar char="•"/>
            </a:pPr>
            <a:r>
              <a:rPr lang="en-US" b="1"/>
              <a:t>Personalized &amp; Scalable Mental Health Solutions </a:t>
            </a:r>
            <a:r>
              <a:rPr lang="en-US"/>
              <a:t>– Therapy is not a one-size-fits-all approach. Mind-Care AI personalizes responses based on user emotions, offers customized therapy techniques (CBT, mindfulness), and tracks progress over time.</a:t>
            </a:r>
          </a:p>
          <a:p>
            <a:pPr marL="285750" indent="-285750">
              <a:spcBef>
                <a:spcPct val="0"/>
              </a:spcBef>
              <a:spcAft>
                <a:spcPct val="0"/>
              </a:spcAft>
              <a:buFont typeface="Arial,Sans-Serif"/>
              <a:buChar char="•"/>
            </a:pPr>
            <a:endParaRPr lang="en-US"/>
          </a:p>
          <a:p>
            <a:pPr marL="0" indent="0">
              <a:spcBef>
                <a:spcPct val="0"/>
              </a:spcBef>
              <a:spcAft>
                <a:spcPct val="0"/>
              </a:spcAft>
              <a:buFont typeface="Arial,Sans-Serif"/>
              <a:buNone/>
            </a:pPr>
            <a:endParaRPr lang="en-US"/>
          </a:p>
          <a:p>
            <a:pPr marL="285750" indent="-285750">
              <a:spcBef>
                <a:spcPct val="0"/>
              </a:spcBef>
              <a:spcAft>
                <a:spcPct val="0"/>
              </a:spcAft>
              <a:buFont typeface="Arial,Sans-Serif"/>
              <a:buChar char="•"/>
            </a:pPr>
            <a:r>
              <a:rPr lang="en-US"/>
              <a:t>We train ai to track a persons mood and to be more empathetic like natural therapist, how is this better for medical therapist we provide or ai to people who don’t have access to a </a:t>
            </a:r>
            <a:r>
              <a:rPr lang="en-US" err="1"/>
              <a:t>ormal</a:t>
            </a:r>
            <a:r>
              <a:rPr lang="en-US"/>
              <a:t> therapist or might not have the funds to </a:t>
            </a:r>
            <a:r>
              <a:rPr lang="en-US" err="1"/>
              <a:t>afforad</a:t>
            </a:r>
            <a:r>
              <a:rPr lang="en-US"/>
              <a:t> a therapist.. Or also to have a private conversation where </a:t>
            </a:r>
            <a:r>
              <a:rPr lang="en-US" err="1"/>
              <a:t>publizied</a:t>
            </a:r>
            <a:r>
              <a:rPr lang="en-US"/>
              <a:t> and someone who  is anxious about going to a therapist</a:t>
            </a:r>
          </a:p>
        </p:txBody>
      </p:sp>
      <p:sp>
        <p:nvSpPr>
          <p:cNvPr id="4" name="Slide Number Placeholder 3"/>
          <p:cNvSpPr>
            <a:spLocks noGrp="1"/>
          </p:cNvSpPr>
          <p:nvPr>
            <p:ph type="sldNum" sz="quarter" idx="5"/>
          </p:nvPr>
        </p:nvSpPr>
        <p:spPr/>
        <p:txBody>
          <a:bodyPr/>
          <a:lstStyle/>
          <a:p>
            <a:fld id="{AFDCA832-753B-47BD-B18C-A678EC11828D}" type="slidenum">
              <a:t>7</a:t>
            </a:fld>
            <a:endParaRPr lang="en-US"/>
          </a:p>
        </p:txBody>
      </p:sp>
    </p:spTree>
    <p:extLst>
      <p:ext uri="{BB962C8B-B14F-4D97-AF65-F5344CB8AC3E}">
        <p14:creationId xmlns:p14="http://schemas.microsoft.com/office/powerpoint/2010/main" val="4151949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5F5F67-0ACE-9BB5-9E66-864CA2A812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CC094D-AE44-2A52-06A8-C7D289FF84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AB14AE-5C2E-E3F7-F1F9-E6B6F3EEFAE0}"/>
              </a:ext>
            </a:extLst>
          </p:cNvPr>
          <p:cNvSpPr>
            <a:spLocks noGrp="1"/>
          </p:cNvSpPr>
          <p:nvPr>
            <p:ph type="body" idx="1"/>
          </p:nvPr>
        </p:nvSpPr>
        <p:spPr/>
        <p:txBody>
          <a:bodyPr/>
          <a:lstStyle/>
          <a:p>
            <a:pPr>
              <a:lnSpc>
                <a:spcPct val="90000"/>
              </a:lnSpc>
              <a:spcBef>
                <a:spcPts val="1000"/>
              </a:spcBef>
            </a:pPr>
            <a:endParaRPr lang="en-US">
              <a:ea typeface="Calibri"/>
              <a:cs typeface="Calibri"/>
            </a:endParaRPr>
          </a:p>
          <a:p>
            <a:pPr>
              <a:lnSpc>
                <a:spcPct val="90000"/>
              </a:lnSpc>
              <a:spcBef>
                <a:spcPts val="1000"/>
              </a:spcBef>
            </a:pPr>
            <a:endParaRPr lang="en-US">
              <a:ea typeface="Calibri"/>
              <a:cs typeface="Calibri"/>
            </a:endParaRPr>
          </a:p>
          <a:p>
            <a:pPr>
              <a:lnSpc>
                <a:spcPct val="90000"/>
              </a:lnSpc>
              <a:spcBef>
                <a:spcPts val="1000"/>
              </a:spcBef>
            </a:pPr>
            <a:endParaRPr lang="en-US">
              <a:ea typeface="Calibri"/>
              <a:cs typeface="Calibri"/>
            </a:endParaRPr>
          </a:p>
          <a:p>
            <a:pPr>
              <a:lnSpc>
                <a:spcPct val="90000"/>
              </a:lnSpc>
              <a:spcBef>
                <a:spcPts val="1000"/>
              </a:spcBef>
            </a:pPr>
            <a:r>
              <a:rPr lang="en-US">
                <a:ea typeface="Calibri"/>
                <a:cs typeface="Calibri"/>
              </a:rPr>
              <a:t>B2C</a:t>
            </a:r>
          </a:p>
          <a:p>
            <a:pPr marL="171450" indent="-171450">
              <a:lnSpc>
                <a:spcPct val="90000"/>
              </a:lnSpc>
              <a:spcBef>
                <a:spcPts val="1000"/>
              </a:spcBef>
              <a:buFont typeface="Arial"/>
              <a:buChar char="•"/>
            </a:pPr>
            <a:r>
              <a:rPr lang="en-US"/>
              <a:t>Monthly subscription (e.g., $5–$10/month)</a:t>
            </a:r>
            <a:endParaRPr lang="en-US">
              <a:ea typeface="Calibri"/>
              <a:cs typeface="Calibri"/>
            </a:endParaRPr>
          </a:p>
          <a:p>
            <a:pPr marL="171450" indent="-171450">
              <a:lnSpc>
                <a:spcPct val="90000"/>
              </a:lnSpc>
              <a:spcBef>
                <a:spcPts val="1000"/>
              </a:spcBef>
              <a:buFont typeface="Arial"/>
              <a:buChar char="•"/>
            </a:pPr>
            <a:r>
              <a:rPr lang="en-US"/>
              <a:t>• Free version includes basic chatbot interactions and daily mood tracking</a:t>
            </a:r>
            <a:endParaRPr lang="en-US">
              <a:ea typeface="Calibri"/>
              <a:cs typeface="Calibri"/>
            </a:endParaRPr>
          </a:p>
          <a:p>
            <a:pPr marL="171450" indent="-171450">
              <a:lnSpc>
                <a:spcPct val="90000"/>
              </a:lnSpc>
              <a:spcBef>
                <a:spcPts val="1000"/>
              </a:spcBef>
              <a:buFont typeface="Arial"/>
              <a:buChar char="•"/>
            </a:pPr>
            <a:r>
              <a:rPr lang="en-US"/>
              <a:t>• Premium version includes:</a:t>
            </a:r>
            <a:endParaRPr lang="en-US">
              <a:ea typeface="Calibri"/>
              <a:cs typeface="Calibri"/>
            </a:endParaRPr>
          </a:p>
          <a:p>
            <a:pPr marL="171450" indent="-171450">
              <a:lnSpc>
                <a:spcPct val="90000"/>
              </a:lnSpc>
              <a:spcBef>
                <a:spcPts val="1000"/>
              </a:spcBef>
              <a:buFont typeface="Arial"/>
              <a:buChar char="•"/>
            </a:pPr>
            <a:r>
              <a:rPr lang="en-US"/>
              <a:t>• Personalized mood and mental health reports</a:t>
            </a:r>
            <a:endParaRPr lang="en-US">
              <a:ea typeface="Calibri"/>
              <a:cs typeface="Calibri"/>
            </a:endParaRPr>
          </a:p>
          <a:p>
            <a:pPr marL="171450" indent="-171450">
              <a:lnSpc>
                <a:spcPct val="90000"/>
              </a:lnSpc>
              <a:spcBef>
                <a:spcPts val="1000"/>
              </a:spcBef>
              <a:buFont typeface="Arial"/>
              <a:buChar char="•"/>
            </a:pPr>
            <a:r>
              <a:rPr lang="en-US"/>
              <a:t>• Advanced CBT and mindfulness modules</a:t>
            </a:r>
            <a:endParaRPr lang="en-US">
              <a:ea typeface="Calibri"/>
              <a:cs typeface="Calibri"/>
            </a:endParaRPr>
          </a:p>
          <a:p>
            <a:pPr marL="171450" indent="-171450">
              <a:lnSpc>
                <a:spcPct val="90000"/>
              </a:lnSpc>
              <a:spcBef>
                <a:spcPts val="1000"/>
              </a:spcBef>
              <a:buFont typeface="Arial"/>
              <a:buChar char="•"/>
            </a:pPr>
            <a:r>
              <a:rPr lang="en-US"/>
              <a:t>• Weekly live Q&amp;A or text responses from certified therapists</a:t>
            </a:r>
            <a:endParaRPr lang="en-US">
              <a:ea typeface="Calibri"/>
              <a:cs typeface="Calibri"/>
            </a:endParaRPr>
          </a:p>
          <a:p>
            <a:pPr marL="171450" indent="-171450">
              <a:lnSpc>
                <a:spcPct val="90000"/>
              </a:lnSpc>
              <a:spcBef>
                <a:spcPts val="1000"/>
              </a:spcBef>
              <a:buFont typeface="Arial"/>
              <a:buChar char="•"/>
            </a:pPr>
            <a:endParaRPr lang="en-US">
              <a:ea typeface="Calibri"/>
              <a:cs typeface="Calibri"/>
            </a:endParaRPr>
          </a:p>
          <a:p>
            <a:pPr>
              <a:lnSpc>
                <a:spcPct val="90000"/>
              </a:lnSpc>
              <a:spcBef>
                <a:spcPts val="1000"/>
              </a:spcBef>
            </a:pPr>
            <a:r>
              <a:rPr lang="en-US">
                <a:ea typeface="Calibri"/>
                <a:cs typeface="Calibri"/>
              </a:rPr>
              <a:t>B2B</a:t>
            </a:r>
          </a:p>
          <a:p>
            <a:pPr marL="171450" indent="-171450">
              <a:lnSpc>
                <a:spcPct val="90000"/>
              </a:lnSpc>
              <a:spcBef>
                <a:spcPts val="1000"/>
              </a:spcBef>
              <a:buFont typeface="Arial"/>
              <a:buChar char="•"/>
            </a:pPr>
            <a:r>
              <a:rPr lang="en-US"/>
              <a:t>• License the chatbot to companies, universities, or large organizations</a:t>
            </a:r>
            <a:endParaRPr lang="en-US">
              <a:ea typeface="Calibri"/>
              <a:cs typeface="Calibri"/>
            </a:endParaRPr>
          </a:p>
          <a:p>
            <a:pPr marL="171450" indent="-171450">
              <a:lnSpc>
                <a:spcPct val="90000"/>
              </a:lnSpc>
              <a:spcBef>
                <a:spcPts val="1000"/>
              </a:spcBef>
              <a:buFont typeface="Arial"/>
              <a:buChar char="•"/>
            </a:pPr>
            <a:r>
              <a:rPr lang="en-US"/>
              <a:t>• Offered as an “Employee Mental Wellness Tool”</a:t>
            </a:r>
            <a:endParaRPr lang="en-US">
              <a:ea typeface="Calibri"/>
              <a:cs typeface="Calibri"/>
            </a:endParaRPr>
          </a:p>
          <a:p>
            <a:pPr marL="171450" indent="-171450">
              <a:lnSpc>
                <a:spcPct val="90000"/>
              </a:lnSpc>
              <a:spcBef>
                <a:spcPts val="1000"/>
              </a:spcBef>
              <a:buFont typeface="Arial"/>
              <a:buChar char="•"/>
            </a:pPr>
            <a:r>
              <a:rPr lang="en-US"/>
              <a:t>• Helps reduce stress, burnout, and sick leave among employees</a:t>
            </a:r>
            <a:endParaRPr lang="en-US">
              <a:ea typeface="Calibri"/>
              <a:cs typeface="Calibri"/>
            </a:endParaRPr>
          </a:p>
          <a:p>
            <a:pPr marL="171450" indent="-171450">
              <a:lnSpc>
                <a:spcPct val="90000"/>
              </a:lnSpc>
              <a:spcBef>
                <a:spcPts val="1000"/>
              </a:spcBef>
              <a:buFont typeface="Arial"/>
              <a:buChar char="•"/>
            </a:pPr>
            <a:r>
              <a:rPr lang="en-US"/>
              <a:t>• </a:t>
            </a:r>
            <a:r>
              <a:rPr lang="en-US">
                <a:ea typeface="Calibri"/>
                <a:cs typeface="Calibri"/>
              </a:rPr>
              <a:t>Provide report regarding company's employees, anonymous.</a:t>
            </a:r>
            <a:endParaRPr lang="en-US"/>
          </a:p>
          <a:p>
            <a:pPr marL="171450" indent="-171450">
              <a:lnSpc>
                <a:spcPct val="150000"/>
              </a:lnSpc>
              <a:spcBef>
                <a:spcPts val="1000"/>
              </a:spcBef>
              <a:buFont typeface="Arial"/>
              <a:buChar char="•"/>
            </a:pPr>
            <a:r>
              <a:rPr lang="en-US"/>
              <a:t>• Pricing by annual contract or per user (e.g., $2/user/month)</a:t>
            </a:r>
          </a:p>
          <a:p>
            <a:pPr marL="171450" indent="-171450">
              <a:lnSpc>
                <a:spcPct val="150000"/>
              </a:lnSpc>
              <a:spcBef>
                <a:spcPts val="1000"/>
              </a:spcBef>
              <a:buFont typeface="Arial"/>
              <a:buChar char="•"/>
            </a:pPr>
            <a:endParaRPr lang="en-US">
              <a:ea typeface="Calibri"/>
              <a:cs typeface="Calibri"/>
            </a:endParaRPr>
          </a:p>
          <a:p>
            <a:pPr marL="171450" indent="-171450">
              <a:lnSpc>
                <a:spcPct val="150000"/>
              </a:lnSpc>
              <a:spcBef>
                <a:spcPts val="1000"/>
              </a:spcBef>
              <a:buFont typeface="Arial"/>
              <a:buChar char="•"/>
            </a:pPr>
            <a:r>
              <a:rPr lang="en-US">
                <a:ea typeface="Calibri"/>
                <a:cs typeface="Calibri"/>
              </a:rPr>
              <a:t>Medical business that specialize in mental health servces </a:t>
            </a:r>
          </a:p>
          <a:p>
            <a:pPr marL="171450" indent="-171450">
              <a:lnSpc>
                <a:spcPct val="150000"/>
              </a:lnSpc>
              <a:spcBef>
                <a:spcPts val="1000"/>
              </a:spcBef>
              <a:buFont typeface="Arial"/>
              <a:buChar char="•"/>
            </a:pPr>
            <a:endParaRPr lang="en-US">
              <a:ea typeface="Calibri"/>
              <a:cs typeface="Calibri"/>
            </a:endParaRPr>
          </a:p>
          <a:p>
            <a:pPr>
              <a:lnSpc>
                <a:spcPct val="150000"/>
              </a:lnSpc>
              <a:spcBef>
                <a:spcPts val="1000"/>
              </a:spcBef>
            </a:pPr>
            <a:r>
              <a:rPr lang="en-US">
                <a:ea typeface="Calibri"/>
                <a:cs typeface="Calibri"/>
              </a:rPr>
              <a:t>Development</a:t>
            </a:r>
          </a:p>
          <a:p>
            <a:r>
              <a:rPr lang="en-US"/>
              <a:t>• Provide an Application Programming Interface(API) for integration into existing mental health platforms, insurance portals, or health check services</a:t>
            </a:r>
            <a:endParaRPr lang="en-US">
              <a:ea typeface="Calibri"/>
              <a:cs typeface="Calibri"/>
            </a:endParaRPr>
          </a:p>
          <a:p>
            <a:pPr>
              <a:lnSpc>
                <a:spcPct val="150000"/>
              </a:lnSpc>
              <a:spcBef>
                <a:spcPts val="1000"/>
              </a:spcBef>
            </a:pPr>
            <a:r>
              <a:rPr lang="en-US"/>
              <a:t>• Revenue generated by usage-based pricing or monthly API plans</a:t>
            </a:r>
            <a:endParaRPr lang="en-US">
              <a:ea typeface="Calibri"/>
              <a:cs typeface="Calibri"/>
            </a:endParaRPr>
          </a:p>
          <a:p>
            <a:pPr>
              <a:lnSpc>
                <a:spcPct val="90000"/>
              </a:lnSpc>
              <a:spcBef>
                <a:spcPts val="1000"/>
              </a:spcBef>
            </a:pPr>
            <a:endParaRPr lang="en-US">
              <a:ea typeface="Calibri"/>
              <a:cs typeface="Calibri"/>
            </a:endParaRPr>
          </a:p>
        </p:txBody>
      </p:sp>
      <p:sp>
        <p:nvSpPr>
          <p:cNvPr id="4" name="Slide Number Placeholder 3">
            <a:extLst>
              <a:ext uri="{FF2B5EF4-FFF2-40B4-BE49-F238E27FC236}">
                <a16:creationId xmlns:a16="http://schemas.microsoft.com/office/drawing/2014/main" id="{1A98094D-AD83-EB5B-BB71-6D6D18897E12}"/>
              </a:ext>
            </a:extLst>
          </p:cNvPr>
          <p:cNvSpPr>
            <a:spLocks noGrp="1"/>
          </p:cNvSpPr>
          <p:nvPr>
            <p:ph type="sldNum" sz="quarter" idx="5"/>
          </p:nvPr>
        </p:nvSpPr>
        <p:spPr/>
        <p:txBody>
          <a:bodyPr/>
          <a:lstStyle/>
          <a:p>
            <a:fld id="{AFDCA832-753B-47BD-B18C-A678EC11828D}" type="slidenum">
              <a:t>8</a:t>
            </a:fld>
            <a:endParaRPr lang="en-US"/>
          </a:p>
        </p:txBody>
      </p:sp>
    </p:spTree>
    <p:extLst>
      <p:ext uri="{BB962C8B-B14F-4D97-AF65-F5344CB8AC3E}">
        <p14:creationId xmlns:p14="http://schemas.microsoft.com/office/powerpoint/2010/main" val="11463254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FDCA832-753B-47BD-B18C-A678EC11828D}" type="slidenum">
              <a:rPr lang="en-US" smtClean="0"/>
              <a:t>11</a:t>
            </a:fld>
            <a:endParaRPr lang="en-US"/>
          </a:p>
        </p:txBody>
      </p:sp>
    </p:spTree>
    <p:extLst>
      <p:ext uri="{BB962C8B-B14F-4D97-AF65-F5344CB8AC3E}">
        <p14:creationId xmlns:p14="http://schemas.microsoft.com/office/powerpoint/2010/main" val="1115476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Short demo of bot and we can add more stuff in the future. This is a medical chat bot. Its different then normal AI bot because we will be training it and putting medical articles will be more medical specific just like the big database that doctors use when they treat their </a:t>
            </a:r>
            <a:r>
              <a:rPr lang="en-US" err="1"/>
              <a:t>patienss</a:t>
            </a:r>
            <a:r>
              <a:rPr lang="en-US"/>
              <a:t>.</a:t>
            </a:r>
          </a:p>
        </p:txBody>
      </p:sp>
      <p:sp>
        <p:nvSpPr>
          <p:cNvPr id="4" name="Slide Number Placeholder 3"/>
          <p:cNvSpPr>
            <a:spLocks noGrp="1"/>
          </p:cNvSpPr>
          <p:nvPr>
            <p:ph type="sldNum" sz="quarter" idx="5"/>
          </p:nvPr>
        </p:nvSpPr>
        <p:spPr/>
        <p:txBody>
          <a:bodyPr/>
          <a:lstStyle/>
          <a:p>
            <a:fld id="{AFDCA832-753B-47BD-B18C-A678EC11828D}" type="slidenum">
              <a:rPr lang="en-US" smtClean="0"/>
              <a:t>12</a:t>
            </a:fld>
            <a:endParaRPr lang="en-US"/>
          </a:p>
        </p:txBody>
      </p:sp>
    </p:spTree>
    <p:extLst>
      <p:ext uri="{BB962C8B-B14F-4D97-AF65-F5344CB8AC3E}">
        <p14:creationId xmlns:p14="http://schemas.microsoft.com/office/powerpoint/2010/main" val="1852358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ED690-4CB6-DDAD-AD05-43F9A37025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A5FAB7-DC77-84F5-D9C7-B10C3F0986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E7F3E81-D3CA-4F14-6796-3DF3C02F003D}"/>
              </a:ext>
            </a:extLst>
          </p:cNvPr>
          <p:cNvSpPr>
            <a:spLocks noGrp="1"/>
          </p:cNvSpPr>
          <p:nvPr>
            <p:ph type="body" idx="1"/>
          </p:nvPr>
        </p:nvSpPr>
        <p:spPr/>
        <p:txBody>
          <a:bodyPr/>
          <a:lstStyle/>
          <a:p>
            <a:r>
              <a:rPr lang="en-US">
                <a:ea typeface="Calibri"/>
                <a:cs typeface="Calibri"/>
              </a:rPr>
              <a:t>Talk about:</a:t>
            </a:r>
            <a:endParaRPr lang="en-US"/>
          </a:p>
          <a:p>
            <a:pPr marL="171450" indent="-171450">
              <a:buFont typeface="Arial" panose="020B0604020202020204" pitchFamily="34" charset="0"/>
              <a:buChar char="•"/>
            </a:pPr>
            <a:r>
              <a:rPr lang="en-US">
                <a:ea typeface="Calibri"/>
                <a:cs typeface="Calibri"/>
              </a:rPr>
              <a:t> Datasets from online sources of text relating to suicide will be incorporated for determining life threatening situations for a person to reach out to mental health offices. </a:t>
            </a:r>
          </a:p>
          <a:p>
            <a:pPr marL="171450" indent="-171450">
              <a:buFont typeface="Arial" panose="020B0604020202020204" pitchFamily="34" charset="0"/>
              <a:buChar char="•"/>
            </a:pPr>
            <a:r>
              <a:rPr lang="en-US">
                <a:ea typeface="Calibri"/>
                <a:cs typeface="Calibri"/>
              </a:rPr>
              <a:t>When a person asks for </a:t>
            </a:r>
            <a:r>
              <a:rPr lang="en-US" err="1">
                <a:ea typeface="Calibri"/>
                <a:cs typeface="Calibri"/>
              </a:rPr>
              <a:t>theie</a:t>
            </a:r>
            <a:r>
              <a:rPr lang="en-US">
                <a:ea typeface="Calibri"/>
                <a:cs typeface="Calibri"/>
              </a:rPr>
              <a:t> daily mood tracker a dashboard would be displayed through analyzing the persons mood</a:t>
            </a:r>
          </a:p>
          <a:p>
            <a:pPr marL="171450" indent="-171450">
              <a:lnSpc>
                <a:spcPct val="150000"/>
              </a:lnSpc>
              <a:buFont typeface="Arial" panose="020B0604020202020204" pitchFamily="34" charset="0"/>
              <a:buChar char="•"/>
            </a:pPr>
            <a:r>
              <a:rPr lang="en-US" sz="1200">
                <a:solidFill>
                  <a:srgbClr val="FF0000"/>
                </a:solidFill>
                <a:ea typeface="+mn-lt"/>
                <a:cs typeface="+mn-lt"/>
              </a:rPr>
              <a:t> Collaborate with insurance companies and healthcare providers</a:t>
            </a:r>
            <a:endParaRPr lang="en-US">
              <a:solidFill>
                <a:srgbClr val="FF0000"/>
              </a:solidFill>
            </a:endParaRPr>
          </a:p>
          <a:p>
            <a:pPr marL="171450" indent="-171450">
              <a:lnSpc>
                <a:spcPct val="150000"/>
              </a:lnSpc>
              <a:buFont typeface="Arial" panose="020B0604020202020204" pitchFamily="34" charset="0"/>
              <a:buChar char="•"/>
            </a:pPr>
            <a:r>
              <a:rPr lang="en-US" sz="1200">
                <a:solidFill>
                  <a:srgbClr val="FF0000"/>
                </a:solidFill>
                <a:ea typeface="+mn-lt"/>
                <a:cs typeface="+mn-lt"/>
              </a:rPr>
              <a:t> Offer the chatbot as part of a preventive care package</a:t>
            </a:r>
            <a:endParaRPr lang="en-US" sz="1200">
              <a:solidFill>
                <a:srgbClr val="FF0000"/>
              </a:solidFill>
              <a:ea typeface="+mn-ea"/>
              <a:cs typeface="+mn-cs"/>
            </a:endParaRPr>
          </a:p>
          <a:p>
            <a:pPr marL="171450" indent="-171450">
              <a:lnSpc>
                <a:spcPct val="150000"/>
              </a:lnSpc>
              <a:buFont typeface="Arial" panose="020B0604020202020204" pitchFamily="34" charset="0"/>
              <a:buChar char="•"/>
            </a:pPr>
            <a:r>
              <a:rPr lang="en-US" sz="1200">
                <a:solidFill>
                  <a:srgbClr val="FF0000"/>
                </a:solidFill>
                <a:ea typeface="+mn-lt"/>
                <a:cs typeface="+mn-lt"/>
              </a:rPr>
              <a:t>Users can earn “wellness points” through engagement that translate into discounts on premiums</a:t>
            </a:r>
            <a:endParaRPr lang="en-US">
              <a:ea typeface="Calibri"/>
              <a:cs typeface="Calibri"/>
            </a:endParaRPr>
          </a:p>
          <a:p>
            <a:pPr marL="171450" indent="-171450">
              <a:buFont typeface="Arial" panose="020B0604020202020204" pitchFamily="34" charset="0"/>
              <a:buChar char="•"/>
            </a:pPr>
            <a:r>
              <a:rPr lang="en-US">
                <a:ea typeface="Calibri"/>
                <a:cs typeface="Calibri"/>
              </a:rPr>
              <a:t>VR integration where you can talk to a virtual therapist in the future</a:t>
            </a:r>
          </a:p>
          <a:p>
            <a:pPr marL="171450" indent="-171450">
              <a:buFont typeface="Arial"/>
              <a:buChar char="•"/>
            </a:pPr>
            <a:endParaRPr lang="en-US">
              <a:ea typeface="Calibri"/>
              <a:cs typeface="Calibri"/>
            </a:endParaRPr>
          </a:p>
        </p:txBody>
      </p:sp>
      <p:sp>
        <p:nvSpPr>
          <p:cNvPr id="4" name="Slide Number Placeholder 3">
            <a:extLst>
              <a:ext uri="{FF2B5EF4-FFF2-40B4-BE49-F238E27FC236}">
                <a16:creationId xmlns:a16="http://schemas.microsoft.com/office/drawing/2014/main" id="{70D23A81-5AC6-B702-E07F-05AA77937E1C}"/>
              </a:ext>
            </a:extLst>
          </p:cNvPr>
          <p:cNvSpPr>
            <a:spLocks noGrp="1"/>
          </p:cNvSpPr>
          <p:nvPr>
            <p:ph type="sldNum" sz="quarter" idx="5"/>
          </p:nvPr>
        </p:nvSpPr>
        <p:spPr/>
        <p:txBody>
          <a:bodyPr/>
          <a:lstStyle/>
          <a:p>
            <a:fld id="{AFDCA832-753B-47BD-B18C-A678EC11828D}" type="slidenum">
              <a:t>13</a:t>
            </a:fld>
            <a:endParaRPr lang="en-US"/>
          </a:p>
        </p:txBody>
      </p:sp>
    </p:spTree>
    <p:extLst>
      <p:ext uri="{BB962C8B-B14F-4D97-AF65-F5344CB8AC3E}">
        <p14:creationId xmlns:p14="http://schemas.microsoft.com/office/powerpoint/2010/main" val="2318028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A4CEF-75BB-D2F5-DD07-0F18C88CB0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52C1A9-EFF8-0E00-C49B-438DA985A62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A28848-FAAE-357A-CFBB-164AACF8ADEC}"/>
              </a:ext>
            </a:extLst>
          </p:cNvPr>
          <p:cNvSpPr>
            <a:spLocks noGrp="1"/>
          </p:cNvSpPr>
          <p:nvPr>
            <p:ph type="dt" sz="half" idx="10"/>
          </p:nvPr>
        </p:nvSpPr>
        <p:spPr/>
        <p:txBody>
          <a:bodyPr/>
          <a:lstStyle/>
          <a:p>
            <a:fld id="{802E76F0-BFEE-4EE6-B54F-ED4D8444B443}" type="datetimeFigureOut">
              <a:rPr lang="en-US" smtClean="0"/>
              <a:t>6/1/2025</a:t>
            </a:fld>
            <a:endParaRPr lang="en-US"/>
          </a:p>
        </p:txBody>
      </p:sp>
      <p:sp>
        <p:nvSpPr>
          <p:cNvPr id="5" name="Footer Placeholder 4">
            <a:extLst>
              <a:ext uri="{FF2B5EF4-FFF2-40B4-BE49-F238E27FC236}">
                <a16:creationId xmlns:a16="http://schemas.microsoft.com/office/drawing/2014/main" id="{466E6EC8-8AEF-D6ED-9DCE-CAD2674124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A8673B-819D-3D46-40FE-A2A5A56AA11B}"/>
              </a:ext>
            </a:extLst>
          </p:cNvPr>
          <p:cNvSpPr>
            <a:spLocks noGrp="1"/>
          </p:cNvSpPr>
          <p:nvPr>
            <p:ph type="sldNum" sz="quarter" idx="12"/>
          </p:nvPr>
        </p:nvSpPr>
        <p:spPr/>
        <p:txBody>
          <a:bodyPr/>
          <a:lstStyle/>
          <a:p>
            <a:fld id="{BF561990-60D3-473C-9CFF-5671375E718B}" type="slidenum">
              <a:rPr lang="en-US" smtClean="0"/>
              <a:t>‹#›</a:t>
            </a:fld>
            <a:endParaRPr lang="en-US"/>
          </a:p>
        </p:txBody>
      </p:sp>
    </p:spTree>
    <p:extLst>
      <p:ext uri="{BB962C8B-B14F-4D97-AF65-F5344CB8AC3E}">
        <p14:creationId xmlns:p14="http://schemas.microsoft.com/office/powerpoint/2010/main" val="33721807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4C48B-B307-4176-9E56-A35EA314BC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A9BD1F-D240-B475-4A26-2D87A2E8997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EDD10B-0C51-C3FB-3385-562AE0F72840}"/>
              </a:ext>
            </a:extLst>
          </p:cNvPr>
          <p:cNvSpPr>
            <a:spLocks noGrp="1"/>
          </p:cNvSpPr>
          <p:nvPr>
            <p:ph type="dt" sz="half" idx="10"/>
          </p:nvPr>
        </p:nvSpPr>
        <p:spPr/>
        <p:txBody>
          <a:bodyPr/>
          <a:lstStyle/>
          <a:p>
            <a:fld id="{802E76F0-BFEE-4EE6-B54F-ED4D8444B443}" type="datetimeFigureOut">
              <a:rPr lang="en-US" smtClean="0"/>
              <a:t>6/1/2025</a:t>
            </a:fld>
            <a:endParaRPr lang="en-US"/>
          </a:p>
        </p:txBody>
      </p:sp>
      <p:sp>
        <p:nvSpPr>
          <p:cNvPr id="5" name="Footer Placeholder 4">
            <a:extLst>
              <a:ext uri="{FF2B5EF4-FFF2-40B4-BE49-F238E27FC236}">
                <a16:creationId xmlns:a16="http://schemas.microsoft.com/office/drawing/2014/main" id="{AF5A659A-29D0-BFAC-6965-AF02A81A28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8D0DFA-BB3A-F557-A540-FB689D976A65}"/>
              </a:ext>
            </a:extLst>
          </p:cNvPr>
          <p:cNvSpPr>
            <a:spLocks noGrp="1"/>
          </p:cNvSpPr>
          <p:nvPr>
            <p:ph type="sldNum" sz="quarter" idx="12"/>
          </p:nvPr>
        </p:nvSpPr>
        <p:spPr/>
        <p:txBody>
          <a:bodyPr/>
          <a:lstStyle/>
          <a:p>
            <a:fld id="{BF561990-60D3-473C-9CFF-5671375E718B}" type="slidenum">
              <a:rPr lang="en-US" smtClean="0"/>
              <a:t>‹#›</a:t>
            </a:fld>
            <a:endParaRPr lang="en-US"/>
          </a:p>
        </p:txBody>
      </p:sp>
    </p:spTree>
    <p:extLst>
      <p:ext uri="{BB962C8B-B14F-4D97-AF65-F5344CB8AC3E}">
        <p14:creationId xmlns:p14="http://schemas.microsoft.com/office/powerpoint/2010/main" val="21367783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6E3B5C-05C7-1323-F605-1C26E694E13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640058-439D-6D43-B5B7-0B27BC995E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AC3871-B8C2-03FC-7D54-0B9B2C0C5452}"/>
              </a:ext>
            </a:extLst>
          </p:cNvPr>
          <p:cNvSpPr>
            <a:spLocks noGrp="1"/>
          </p:cNvSpPr>
          <p:nvPr>
            <p:ph type="dt" sz="half" idx="10"/>
          </p:nvPr>
        </p:nvSpPr>
        <p:spPr/>
        <p:txBody>
          <a:bodyPr/>
          <a:lstStyle/>
          <a:p>
            <a:fld id="{802E76F0-BFEE-4EE6-B54F-ED4D8444B443}" type="datetimeFigureOut">
              <a:rPr lang="en-US" smtClean="0"/>
              <a:t>6/1/2025</a:t>
            </a:fld>
            <a:endParaRPr lang="en-US"/>
          </a:p>
        </p:txBody>
      </p:sp>
      <p:sp>
        <p:nvSpPr>
          <p:cNvPr id="5" name="Footer Placeholder 4">
            <a:extLst>
              <a:ext uri="{FF2B5EF4-FFF2-40B4-BE49-F238E27FC236}">
                <a16:creationId xmlns:a16="http://schemas.microsoft.com/office/drawing/2014/main" id="{4D405B1C-B5D2-F5E7-EFD9-66B309C398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080450-18C7-4555-06D9-F275725F634C}"/>
              </a:ext>
            </a:extLst>
          </p:cNvPr>
          <p:cNvSpPr>
            <a:spLocks noGrp="1"/>
          </p:cNvSpPr>
          <p:nvPr>
            <p:ph type="sldNum" sz="quarter" idx="12"/>
          </p:nvPr>
        </p:nvSpPr>
        <p:spPr/>
        <p:txBody>
          <a:bodyPr/>
          <a:lstStyle/>
          <a:p>
            <a:fld id="{BF561990-60D3-473C-9CFF-5671375E718B}" type="slidenum">
              <a:rPr lang="en-US" smtClean="0"/>
              <a:t>‹#›</a:t>
            </a:fld>
            <a:endParaRPr lang="en-US"/>
          </a:p>
        </p:txBody>
      </p:sp>
    </p:spTree>
    <p:extLst>
      <p:ext uri="{BB962C8B-B14F-4D97-AF65-F5344CB8AC3E}">
        <p14:creationId xmlns:p14="http://schemas.microsoft.com/office/powerpoint/2010/main" val="3589879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FBEBC-BBAA-A40B-A482-9BF702FB8F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A02129-0F1A-44DD-A5CB-947202C500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88EC3A-E68F-65E2-F928-9CF85ED2BC38}"/>
              </a:ext>
            </a:extLst>
          </p:cNvPr>
          <p:cNvSpPr>
            <a:spLocks noGrp="1"/>
          </p:cNvSpPr>
          <p:nvPr>
            <p:ph type="dt" sz="half" idx="10"/>
          </p:nvPr>
        </p:nvSpPr>
        <p:spPr/>
        <p:txBody>
          <a:bodyPr/>
          <a:lstStyle/>
          <a:p>
            <a:fld id="{802E76F0-BFEE-4EE6-B54F-ED4D8444B443}" type="datetimeFigureOut">
              <a:rPr lang="en-US" smtClean="0"/>
              <a:t>6/1/2025</a:t>
            </a:fld>
            <a:endParaRPr lang="en-US"/>
          </a:p>
        </p:txBody>
      </p:sp>
      <p:sp>
        <p:nvSpPr>
          <p:cNvPr id="5" name="Footer Placeholder 4">
            <a:extLst>
              <a:ext uri="{FF2B5EF4-FFF2-40B4-BE49-F238E27FC236}">
                <a16:creationId xmlns:a16="http://schemas.microsoft.com/office/drawing/2014/main" id="{84A6B7DA-CDA4-F78E-BE1D-322853B459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86C33A-45C3-37C6-B68F-3D6AEB3EB0D9}"/>
              </a:ext>
            </a:extLst>
          </p:cNvPr>
          <p:cNvSpPr>
            <a:spLocks noGrp="1"/>
          </p:cNvSpPr>
          <p:nvPr>
            <p:ph type="sldNum" sz="quarter" idx="12"/>
          </p:nvPr>
        </p:nvSpPr>
        <p:spPr/>
        <p:txBody>
          <a:bodyPr/>
          <a:lstStyle/>
          <a:p>
            <a:fld id="{BF561990-60D3-473C-9CFF-5671375E718B}" type="slidenum">
              <a:rPr lang="en-US" smtClean="0"/>
              <a:t>‹#›</a:t>
            </a:fld>
            <a:endParaRPr lang="en-US"/>
          </a:p>
        </p:txBody>
      </p:sp>
    </p:spTree>
    <p:extLst>
      <p:ext uri="{BB962C8B-B14F-4D97-AF65-F5344CB8AC3E}">
        <p14:creationId xmlns:p14="http://schemas.microsoft.com/office/powerpoint/2010/main" val="297160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54359-B714-4086-BCF8-BD76AEBF5F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02B7974-DFD1-7807-CB82-EA073653D5D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F9EF07C-EBEA-9184-CD23-8DBB707E0905}"/>
              </a:ext>
            </a:extLst>
          </p:cNvPr>
          <p:cNvSpPr>
            <a:spLocks noGrp="1"/>
          </p:cNvSpPr>
          <p:nvPr>
            <p:ph type="dt" sz="half" idx="10"/>
          </p:nvPr>
        </p:nvSpPr>
        <p:spPr/>
        <p:txBody>
          <a:bodyPr/>
          <a:lstStyle/>
          <a:p>
            <a:fld id="{802E76F0-BFEE-4EE6-B54F-ED4D8444B443}" type="datetimeFigureOut">
              <a:rPr lang="en-US" smtClean="0"/>
              <a:t>6/1/2025</a:t>
            </a:fld>
            <a:endParaRPr lang="en-US"/>
          </a:p>
        </p:txBody>
      </p:sp>
      <p:sp>
        <p:nvSpPr>
          <p:cNvPr id="5" name="Footer Placeholder 4">
            <a:extLst>
              <a:ext uri="{FF2B5EF4-FFF2-40B4-BE49-F238E27FC236}">
                <a16:creationId xmlns:a16="http://schemas.microsoft.com/office/drawing/2014/main" id="{645C9EF5-DDCC-278B-FB75-0EC85872EF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99E213-FF8A-8DA9-94C0-E83A0946A87A}"/>
              </a:ext>
            </a:extLst>
          </p:cNvPr>
          <p:cNvSpPr>
            <a:spLocks noGrp="1"/>
          </p:cNvSpPr>
          <p:nvPr>
            <p:ph type="sldNum" sz="quarter" idx="12"/>
          </p:nvPr>
        </p:nvSpPr>
        <p:spPr/>
        <p:txBody>
          <a:bodyPr/>
          <a:lstStyle/>
          <a:p>
            <a:fld id="{BF561990-60D3-473C-9CFF-5671375E718B}" type="slidenum">
              <a:rPr lang="en-US" smtClean="0"/>
              <a:t>‹#›</a:t>
            </a:fld>
            <a:endParaRPr lang="en-US"/>
          </a:p>
        </p:txBody>
      </p:sp>
    </p:spTree>
    <p:extLst>
      <p:ext uri="{BB962C8B-B14F-4D97-AF65-F5344CB8AC3E}">
        <p14:creationId xmlns:p14="http://schemas.microsoft.com/office/powerpoint/2010/main" val="1099362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40D02-637A-9462-AED9-6BEF17F532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3666A8-0696-7678-8B3C-794649CA14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E105EB-94F3-7E9C-2DF1-5473F714B90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95015B2-13F7-10F9-63E9-318F663758E8}"/>
              </a:ext>
            </a:extLst>
          </p:cNvPr>
          <p:cNvSpPr>
            <a:spLocks noGrp="1"/>
          </p:cNvSpPr>
          <p:nvPr>
            <p:ph type="dt" sz="half" idx="10"/>
          </p:nvPr>
        </p:nvSpPr>
        <p:spPr/>
        <p:txBody>
          <a:bodyPr/>
          <a:lstStyle/>
          <a:p>
            <a:fld id="{802E76F0-BFEE-4EE6-B54F-ED4D8444B443}" type="datetimeFigureOut">
              <a:rPr lang="en-US" smtClean="0"/>
              <a:t>6/1/2025</a:t>
            </a:fld>
            <a:endParaRPr lang="en-US"/>
          </a:p>
        </p:txBody>
      </p:sp>
      <p:sp>
        <p:nvSpPr>
          <p:cNvPr id="6" name="Footer Placeholder 5">
            <a:extLst>
              <a:ext uri="{FF2B5EF4-FFF2-40B4-BE49-F238E27FC236}">
                <a16:creationId xmlns:a16="http://schemas.microsoft.com/office/drawing/2014/main" id="{0C4BD43A-6BB7-BE05-1D62-DBD311316A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8F460D-41F0-4B66-47EB-2D3BCF14D207}"/>
              </a:ext>
            </a:extLst>
          </p:cNvPr>
          <p:cNvSpPr>
            <a:spLocks noGrp="1"/>
          </p:cNvSpPr>
          <p:nvPr>
            <p:ph type="sldNum" sz="quarter" idx="12"/>
          </p:nvPr>
        </p:nvSpPr>
        <p:spPr/>
        <p:txBody>
          <a:bodyPr/>
          <a:lstStyle/>
          <a:p>
            <a:fld id="{BF561990-60D3-473C-9CFF-5671375E718B}" type="slidenum">
              <a:rPr lang="en-US" smtClean="0"/>
              <a:t>‹#›</a:t>
            </a:fld>
            <a:endParaRPr lang="en-US"/>
          </a:p>
        </p:txBody>
      </p:sp>
    </p:spTree>
    <p:extLst>
      <p:ext uri="{BB962C8B-B14F-4D97-AF65-F5344CB8AC3E}">
        <p14:creationId xmlns:p14="http://schemas.microsoft.com/office/powerpoint/2010/main" val="1171975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20B2F-86C2-2D64-CEFF-C0F00E32B28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78785DC-4EF8-1C90-0C5A-27DBEDB1DC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C2E089-215F-678A-BD9A-DF1AEFBD882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CB6E347-EAA2-CDA5-AAF3-40370A1970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722278-F69E-85A5-5FB7-28C02043D4F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07AEFFB-748D-3B81-1972-0454CBC613FC}"/>
              </a:ext>
            </a:extLst>
          </p:cNvPr>
          <p:cNvSpPr>
            <a:spLocks noGrp="1"/>
          </p:cNvSpPr>
          <p:nvPr>
            <p:ph type="dt" sz="half" idx="10"/>
          </p:nvPr>
        </p:nvSpPr>
        <p:spPr/>
        <p:txBody>
          <a:bodyPr/>
          <a:lstStyle/>
          <a:p>
            <a:fld id="{802E76F0-BFEE-4EE6-B54F-ED4D8444B443}" type="datetimeFigureOut">
              <a:rPr lang="en-US" smtClean="0"/>
              <a:t>6/1/2025</a:t>
            </a:fld>
            <a:endParaRPr lang="en-US"/>
          </a:p>
        </p:txBody>
      </p:sp>
      <p:sp>
        <p:nvSpPr>
          <p:cNvPr id="8" name="Footer Placeholder 7">
            <a:extLst>
              <a:ext uri="{FF2B5EF4-FFF2-40B4-BE49-F238E27FC236}">
                <a16:creationId xmlns:a16="http://schemas.microsoft.com/office/drawing/2014/main" id="{D0FCDEB6-E9FF-2C3F-E541-15FC605F21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B1CF024-D67C-E4DC-620C-78E1E33F4A4F}"/>
              </a:ext>
            </a:extLst>
          </p:cNvPr>
          <p:cNvSpPr>
            <a:spLocks noGrp="1"/>
          </p:cNvSpPr>
          <p:nvPr>
            <p:ph type="sldNum" sz="quarter" idx="12"/>
          </p:nvPr>
        </p:nvSpPr>
        <p:spPr/>
        <p:txBody>
          <a:bodyPr/>
          <a:lstStyle/>
          <a:p>
            <a:fld id="{BF561990-60D3-473C-9CFF-5671375E718B}" type="slidenum">
              <a:rPr lang="en-US" smtClean="0"/>
              <a:t>‹#›</a:t>
            </a:fld>
            <a:endParaRPr lang="en-US"/>
          </a:p>
        </p:txBody>
      </p:sp>
    </p:spTree>
    <p:extLst>
      <p:ext uri="{BB962C8B-B14F-4D97-AF65-F5344CB8AC3E}">
        <p14:creationId xmlns:p14="http://schemas.microsoft.com/office/powerpoint/2010/main" val="35421488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E2083-20E3-9738-B2F7-F91839085F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AF7BF0-C67B-9504-9401-BBE2A9CD5CAF}"/>
              </a:ext>
            </a:extLst>
          </p:cNvPr>
          <p:cNvSpPr>
            <a:spLocks noGrp="1"/>
          </p:cNvSpPr>
          <p:nvPr>
            <p:ph type="dt" sz="half" idx="10"/>
          </p:nvPr>
        </p:nvSpPr>
        <p:spPr/>
        <p:txBody>
          <a:bodyPr/>
          <a:lstStyle/>
          <a:p>
            <a:fld id="{802E76F0-BFEE-4EE6-B54F-ED4D8444B443}" type="datetimeFigureOut">
              <a:rPr lang="en-US" smtClean="0"/>
              <a:t>6/1/2025</a:t>
            </a:fld>
            <a:endParaRPr lang="en-US"/>
          </a:p>
        </p:txBody>
      </p:sp>
      <p:sp>
        <p:nvSpPr>
          <p:cNvPr id="4" name="Footer Placeholder 3">
            <a:extLst>
              <a:ext uri="{FF2B5EF4-FFF2-40B4-BE49-F238E27FC236}">
                <a16:creationId xmlns:a16="http://schemas.microsoft.com/office/drawing/2014/main" id="{5776FC3E-8106-83AF-BE29-782283CEA0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D5C3EC6-3B3A-4EB3-23DF-6C59AA50C07F}"/>
              </a:ext>
            </a:extLst>
          </p:cNvPr>
          <p:cNvSpPr>
            <a:spLocks noGrp="1"/>
          </p:cNvSpPr>
          <p:nvPr>
            <p:ph type="sldNum" sz="quarter" idx="12"/>
          </p:nvPr>
        </p:nvSpPr>
        <p:spPr/>
        <p:txBody>
          <a:bodyPr/>
          <a:lstStyle/>
          <a:p>
            <a:fld id="{BF561990-60D3-473C-9CFF-5671375E718B}" type="slidenum">
              <a:rPr lang="en-US" smtClean="0"/>
              <a:t>‹#›</a:t>
            </a:fld>
            <a:endParaRPr lang="en-US"/>
          </a:p>
        </p:txBody>
      </p:sp>
    </p:spTree>
    <p:extLst>
      <p:ext uri="{BB962C8B-B14F-4D97-AF65-F5344CB8AC3E}">
        <p14:creationId xmlns:p14="http://schemas.microsoft.com/office/powerpoint/2010/main" val="109532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8E7BB8-8C48-E7BB-ED6C-8244486F8B16}"/>
              </a:ext>
            </a:extLst>
          </p:cNvPr>
          <p:cNvSpPr>
            <a:spLocks noGrp="1"/>
          </p:cNvSpPr>
          <p:nvPr>
            <p:ph type="dt" sz="half" idx="10"/>
          </p:nvPr>
        </p:nvSpPr>
        <p:spPr/>
        <p:txBody>
          <a:bodyPr/>
          <a:lstStyle/>
          <a:p>
            <a:fld id="{802E76F0-BFEE-4EE6-B54F-ED4D8444B443}" type="datetimeFigureOut">
              <a:rPr lang="en-US" smtClean="0"/>
              <a:t>6/1/2025</a:t>
            </a:fld>
            <a:endParaRPr lang="en-US"/>
          </a:p>
        </p:txBody>
      </p:sp>
      <p:sp>
        <p:nvSpPr>
          <p:cNvPr id="3" name="Footer Placeholder 2">
            <a:extLst>
              <a:ext uri="{FF2B5EF4-FFF2-40B4-BE49-F238E27FC236}">
                <a16:creationId xmlns:a16="http://schemas.microsoft.com/office/drawing/2014/main" id="{3C9F93B6-7E8B-6996-D82F-2675E0DBD8D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595AB7C-D5D0-89E2-A90A-6B0C8E8F387F}"/>
              </a:ext>
            </a:extLst>
          </p:cNvPr>
          <p:cNvSpPr>
            <a:spLocks noGrp="1"/>
          </p:cNvSpPr>
          <p:nvPr>
            <p:ph type="sldNum" sz="quarter" idx="12"/>
          </p:nvPr>
        </p:nvSpPr>
        <p:spPr/>
        <p:txBody>
          <a:bodyPr/>
          <a:lstStyle/>
          <a:p>
            <a:fld id="{BF561990-60D3-473C-9CFF-5671375E718B}" type="slidenum">
              <a:rPr lang="en-US" smtClean="0"/>
              <a:t>‹#›</a:t>
            </a:fld>
            <a:endParaRPr lang="en-US"/>
          </a:p>
        </p:txBody>
      </p:sp>
    </p:spTree>
    <p:extLst>
      <p:ext uri="{BB962C8B-B14F-4D97-AF65-F5344CB8AC3E}">
        <p14:creationId xmlns:p14="http://schemas.microsoft.com/office/powerpoint/2010/main" val="34490868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C79CD-8636-25CC-7969-83E05D66B0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A57FF52-D17A-862B-CA36-44D1BE7F91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93620C1-296E-15E0-286D-933EBEEAA5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657064-32FC-DF1E-8030-5D47BA79A857}"/>
              </a:ext>
            </a:extLst>
          </p:cNvPr>
          <p:cNvSpPr>
            <a:spLocks noGrp="1"/>
          </p:cNvSpPr>
          <p:nvPr>
            <p:ph type="dt" sz="half" idx="10"/>
          </p:nvPr>
        </p:nvSpPr>
        <p:spPr/>
        <p:txBody>
          <a:bodyPr/>
          <a:lstStyle/>
          <a:p>
            <a:fld id="{802E76F0-BFEE-4EE6-B54F-ED4D8444B443}" type="datetimeFigureOut">
              <a:rPr lang="en-US" smtClean="0"/>
              <a:t>6/1/2025</a:t>
            </a:fld>
            <a:endParaRPr lang="en-US"/>
          </a:p>
        </p:txBody>
      </p:sp>
      <p:sp>
        <p:nvSpPr>
          <p:cNvPr id="6" name="Footer Placeholder 5">
            <a:extLst>
              <a:ext uri="{FF2B5EF4-FFF2-40B4-BE49-F238E27FC236}">
                <a16:creationId xmlns:a16="http://schemas.microsoft.com/office/drawing/2014/main" id="{7DCF34A3-19E5-2B4A-3505-961E56704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DD62CC-E5A4-67C2-E383-E5E750D1B9F4}"/>
              </a:ext>
            </a:extLst>
          </p:cNvPr>
          <p:cNvSpPr>
            <a:spLocks noGrp="1"/>
          </p:cNvSpPr>
          <p:nvPr>
            <p:ph type="sldNum" sz="quarter" idx="12"/>
          </p:nvPr>
        </p:nvSpPr>
        <p:spPr/>
        <p:txBody>
          <a:bodyPr/>
          <a:lstStyle/>
          <a:p>
            <a:fld id="{BF561990-60D3-473C-9CFF-5671375E718B}" type="slidenum">
              <a:rPr lang="en-US" smtClean="0"/>
              <a:t>‹#›</a:t>
            </a:fld>
            <a:endParaRPr lang="en-US"/>
          </a:p>
        </p:txBody>
      </p:sp>
    </p:spTree>
    <p:extLst>
      <p:ext uri="{BB962C8B-B14F-4D97-AF65-F5344CB8AC3E}">
        <p14:creationId xmlns:p14="http://schemas.microsoft.com/office/powerpoint/2010/main" val="42035227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48CEC-B0E9-D33E-8C8D-0619B53801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35E8DCF-12EF-AE8D-7E7D-820063E9A4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ED17F03-AC4A-0706-31A6-5191655580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CFBEC7-2CC0-A975-5E6E-1AD48A2C16EE}"/>
              </a:ext>
            </a:extLst>
          </p:cNvPr>
          <p:cNvSpPr>
            <a:spLocks noGrp="1"/>
          </p:cNvSpPr>
          <p:nvPr>
            <p:ph type="dt" sz="half" idx="10"/>
          </p:nvPr>
        </p:nvSpPr>
        <p:spPr/>
        <p:txBody>
          <a:bodyPr/>
          <a:lstStyle/>
          <a:p>
            <a:fld id="{802E76F0-BFEE-4EE6-B54F-ED4D8444B443}" type="datetimeFigureOut">
              <a:rPr lang="en-US" smtClean="0"/>
              <a:t>6/1/2025</a:t>
            </a:fld>
            <a:endParaRPr lang="en-US"/>
          </a:p>
        </p:txBody>
      </p:sp>
      <p:sp>
        <p:nvSpPr>
          <p:cNvPr id="6" name="Footer Placeholder 5">
            <a:extLst>
              <a:ext uri="{FF2B5EF4-FFF2-40B4-BE49-F238E27FC236}">
                <a16:creationId xmlns:a16="http://schemas.microsoft.com/office/drawing/2014/main" id="{C1042B08-89AE-BDF4-F450-114BA7C69C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BA17EC-928E-704A-27BA-C13B0D6BFE34}"/>
              </a:ext>
            </a:extLst>
          </p:cNvPr>
          <p:cNvSpPr>
            <a:spLocks noGrp="1"/>
          </p:cNvSpPr>
          <p:nvPr>
            <p:ph type="sldNum" sz="quarter" idx="12"/>
          </p:nvPr>
        </p:nvSpPr>
        <p:spPr/>
        <p:txBody>
          <a:bodyPr/>
          <a:lstStyle/>
          <a:p>
            <a:fld id="{BF561990-60D3-473C-9CFF-5671375E718B}" type="slidenum">
              <a:rPr lang="en-US" smtClean="0"/>
              <a:t>‹#›</a:t>
            </a:fld>
            <a:endParaRPr lang="en-US"/>
          </a:p>
        </p:txBody>
      </p:sp>
    </p:spTree>
    <p:extLst>
      <p:ext uri="{BB962C8B-B14F-4D97-AF65-F5344CB8AC3E}">
        <p14:creationId xmlns:p14="http://schemas.microsoft.com/office/powerpoint/2010/main" val="4052294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2D8CC"/>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7CD0E8-5D92-EA97-4641-105E14F490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B504552-FE90-4A5B-8AD9-8216D4CCDB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D8D0DA-B6C3-5856-BBD4-E02E190B4D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02E76F0-BFEE-4EE6-B54F-ED4D8444B443}" type="datetimeFigureOut">
              <a:rPr lang="en-US" smtClean="0"/>
              <a:t>6/1/2025</a:t>
            </a:fld>
            <a:endParaRPr lang="en-US"/>
          </a:p>
        </p:txBody>
      </p:sp>
      <p:sp>
        <p:nvSpPr>
          <p:cNvPr id="5" name="Footer Placeholder 4">
            <a:extLst>
              <a:ext uri="{FF2B5EF4-FFF2-40B4-BE49-F238E27FC236}">
                <a16:creationId xmlns:a16="http://schemas.microsoft.com/office/drawing/2014/main" id="{61347D5F-C25E-0747-E986-A7AE11AA09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81766E5-7E37-3B65-37F0-6DB522D45D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F561990-60D3-473C-9CFF-5671375E718B}" type="slidenum">
              <a:rPr lang="en-US" smtClean="0"/>
              <a:t>‹#›</a:t>
            </a:fld>
            <a:endParaRPr lang="en-US"/>
          </a:p>
        </p:txBody>
      </p:sp>
    </p:spTree>
    <p:extLst>
      <p:ext uri="{BB962C8B-B14F-4D97-AF65-F5344CB8AC3E}">
        <p14:creationId xmlns:p14="http://schemas.microsoft.com/office/powerpoint/2010/main" val="3395879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6.png"/><Relationship Id="rId4"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6.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hyperlink" Target="https://mhanational.org/conditions/depression/" TargetMode="External"/><Relationship Id="rId2" Type="http://schemas.openxmlformats.org/officeDocument/2006/relationships/hyperlink" Target="https://pubmed.ncbi.nlm.nih.gov/34655485/%EF%BC%89" TargetMode="External"/><Relationship Id="rId1" Type="http://schemas.openxmlformats.org/officeDocument/2006/relationships/slideLayout" Target="../slideLayouts/slideLayout2.xml"/><Relationship Id="rId4" Type="http://schemas.openxmlformats.org/officeDocument/2006/relationships/hyperlink" Target="https://www.mentalhealthfirstaid.org/2021/06/the-importance-of-early-intervention-for-people-facing-mental-health-challenge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microsoft.com/office/2007/relationships/hdphoto" Target="../media/hdphoto5.wdp"/><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hyperlink" Target="https://www.kaggle.com/datasets/nikhileswarkomati/suicide-watch"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52361B-B9D4-0061-DDB6-60F34FC4928B}"/>
              </a:ext>
            </a:extLst>
          </p:cNvPr>
          <p:cNvSpPr>
            <a:spLocks noGrp="1"/>
          </p:cNvSpPr>
          <p:nvPr>
            <p:ph type="ctrTitle"/>
          </p:nvPr>
        </p:nvSpPr>
        <p:spPr>
          <a:xfrm>
            <a:off x="529696" y="639520"/>
            <a:ext cx="4439970" cy="1719072"/>
          </a:xfrm>
        </p:spPr>
        <p:txBody>
          <a:bodyPr vert="horz" lIns="91440" tIns="45720" rIns="91440" bIns="45720" rtlCol="0" anchor="b">
            <a:normAutofit/>
          </a:bodyPr>
          <a:lstStyle/>
          <a:p>
            <a:pPr algn="l"/>
            <a:r>
              <a:rPr lang="en-US" sz="5400"/>
              <a:t>Mind-Care</a:t>
            </a:r>
            <a:r>
              <a:rPr lang="en-US" sz="5400" kern="1200">
                <a:latin typeface="+mj-lt"/>
                <a:ea typeface="+mj-ea"/>
                <a:cs typeface="+mj-cs"/>
              </a:rPr>
              <a:t> AI </a:t>
            </a:r>
          </a:p>
        </p:txBody>
      </p:sp>
      <p:sp>
        <p:nvSpPr>
          <p:cNvPr id="69"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6AC737FA-DB03-F673-57E9-41089B0FB738}"/>
              </a:ext>
            </a:extLst>
          </p:cNvPr>
          <p:cNvSpPr>
            <a:spLocks noGrp="1"/>
          </p:cNvSpPr>
          <p:nvPr>
            <p:ph type="subTitle" idx="1"/>
          </p:nvPr>
        </p:nvSpPr>
        <p:spPr>
          <a:xfrm>
            <a:off x="929558" y="2807208"/>
            <a:ext cx="3429000" cy="3410712"/>
          </a:xfrm>
        </p:spPr>
        <p:txBody>
          <a:bodyPr vert="horz" lIns="91440" tIns="45720" rIns="91440" bIns="45720" rtlCol="0" anchor="t">
            <a:normAutofit/>
          </a:bodyPr>
          <a:lstStyle/>
          <a:p>
            <a:pPr indent="-228600" algn="l">
              <a:buFont typeface="Arial" panose="020B0604020202020204" pitchFamily="34" charset="0"/>
              <a:buChar char="•"/>
            </a:pPr>
            <a:r>
              <a:rPr lang="en-US" sz="2200"/>
              <a:t>Duy Thuan Bui </a:t>
            </a:r>
          </a:p>
          <a:p>
            <a:pPr indent="-228600" algn="l">
              <a:buFont typeface="Arial" panose="020B0604020202020204" pitchFamily="34" charset="0"/>
              <a:buChar char="•"/>
            </a:pPr>
            <a:r>
              <a:rPr lang="en-US" sz="2200"/>
              <a:t>Chun Yu Huang </a:t>
            </a:r>
          </a:p>
          <a:p>
            <a:pPr indent="-228600" algn="l">
              <a:buFont typeface="Arial" panose="020B0604020202020204" pitchFamily="34" charset="0"/>
              <a:buChar char="•"/>
            </a:pPr>
            <a:r>
              <a:rPr lang="en-US" sz="2200"/>
              <a:t>Chen Wei Kao </a:t>
            </a:r>
          </a:p>
          <a:p>
            <a:pPr indent="-228600" algn="l">
              <a:buFont typeface="Arial" panose="020B0604020202020204" pitchFamily="34" charset="0"/>
              <a:buChar char="•"/>
            </a:pPr>
            <a:r>
              <a:rPr lang="en-US" sz="2200"/>
              <a:t>Eric Quan </a:t>
            </a:r>
          </a:p>
          <a:p>
            <a:pPr indent="-228600" algn="l">
              <a:buFont typeface="Arial" panose="020B0604020202020204" pitchFamily="34" charset="0"/>
              <a:buChar char="•"/>
            </a:pPr>
            <a:r>
              <a:rPr lang="en-US" sz="2200"/>
              <a:t>Yuan Jr Yang</a:t>
            </a:r>
          </a:p>
          <a:p>
            <a:pPr indent="-228600" algn="l">
              <a:buFont typeface="Arial" panose="020B0604020202020204" pitchFamily="34" charset="0"/>
              <a:buChar char="•"/>
            </a:pPr>
            <a:r>
              <a:rPr lang="en-US" sz="2200"/>
              <a:t>Alec Zabala</a:t>
            </a:r>
          </a:p>
          <a:p>
            <a:pPr indent="-228600" algn="l">
              <a:buFont typeface="Arial" panose="020B0604020202020204" pitchFamily="34" charset="0"/>
              <a:buChar char="•"/>
            </a:pPr>
            <a:endParaRPr lang="en-US" sz="2200"/>
          </a:p>
        </p:txBody>
      </p:sp>
      <p:sp>
        <p:nvSpPr>
          <p:cNvPr id="27" name="TextBox 26">
            <a:extLst>
              <a:ext uri="{FF2B5EF4-FFF2-40B4-BE49-F238E27FC236}">
                <a16:creationId xmlns:a16="http://schemas.microsoft.com/office/drawing/2014/main" id="{F96CAB4B-E17E-7212-4E06-7082E8ADC2C9}"/>
              </a:ext>
            </a:extLst>
          </p:cNvPr>
          <p:cNvSpPr txBox="1"/>
          <p:nvPr/>
        </p:nvSpPr>
        <p:spPr>
          <a:xfrm>
            <a:off x="941900" y="5694700"/>
            <a:ext cx="3377034" cy="523220"/>
          </a:xfrm>
          <a:prstGeom prst="rect">
            <a:avLst/>
          </a:prstGeom>
          <a:noFill/>
        </p:spPr>
        <p:txBody>
          <a:bodyPr wrap="square">
            <a:spAutoFit/>
          </a:bodyPr>
          <a:lstStyle/>
          <a:p>
            <a:pPr algn="l"/>
            <a:r>
              <a:rPr lang="en-US" sz="2800" b="1"/>
              <a:t>Team: Ai Mavericks</a:t>
            </a:r>
          </a:p>
        </p:txBody>
      </p:sp>
      <p:grpSp>
        <p:nvGrpSpPr>
          <p:cNvPr id="4" name="Group 3">
            <a:extLst>
              <a:ext uri="{FF2B5EF4-FFF2-40B4-BE49-F238E27FC236}">
                <a16:creationId xmlns:a16="http://schemas.microsoft.com/office/drawing/2014/main" id="{420F6C76-605E-CEC0-1CB3-6F1DC278053A}"/>
              </a:ext>
            </a:extLst>
          </p:cNvPr>
          <p:cNvGrpSpPr/>
          <p:nvPr/>
        </p:nvGrpSpPr>
        <p:grpSpPr>
          <a:xfrm>
            <a:off x="5416698" y="912221"/>
            <a:ext cx="6136987" cy="5577840"/>
            <a:chOff x="5325984" y="640078"/>
            <a:chExt cx="6136987" cy="5577840"/>
          </a:xfrm>
        </p:grpSpPr>
        <p:pic>
          <p:nvPicPr>
            <p:cNvPr id="17" name="圖片 3" descr="US and worldwide trademarks - Miltons IP">
              <a:extLst>
                <a:ext uri="{FF2B5EF4-FFF2-40B4-BE49-F238E27FC236}">
                  <a16:creationId xmlns:a16="http://schemas.microsoft.com/office/drawing/2014/main" id="{39CA8B4E-4C1D-A5D3-D67C-3399750279B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5325984" y="640078"/>
              <a:ext cx="6136987" cy="5577840"/>
            </a:xfrm>
            <a:prstGeom prst="rect">
              <a:avLst/>
            </a:prstGeom>
            <a:ln>
              <a:noFill/>
            </a:ln>
            <a:effectLst>
              <a:softEdge rad="112500"/>
            </a:effectLst>
          </p:spPr>
        </p:pic>
        <p:pic>
          <p:nvPicPr>
            <p:cNvPr id="18" name="Picture 17" descr="Taiwan flag icon - Country flags">
              <a:extLst>
                <a:ext uri="{FF2B5EF4-FFF2-40B4-BE49-F238E27FC236}">
                  <a16:creationId xmlns:a16="http://schemas.microsoft.com/office/drawing/2014/main" id="{EF44E9AB-14D6-4F12-0805-037003360AC2}"/>
                </a:ext>
              </a:extLst>
            </p:cNvPr>
            <p:cNvPicPr>
              <a:picLocks noChangeAspect="1"/>
            </p:cNvPicPr>
            <p:nvPr/>
          </p:nvPicPr>
          <p:blipFill>
            <a:blip r:embed="rId5"/>
            <a:stretch>
              <a:fillRect/>
            </a:stretch>
          </p:blipFill>
          <p:spPr>
            <a:xfrm>
              <a:off x="7584130" y="4513077"/>
              <a:ext cx="853604" cy="567123"/>
            </a:xfrm>
            <a:prstGeom prst="rect">
              <a:avLst/>
            </a:prstGeom>
            <a:ln>
              <a:noFill/>
            </a:ln>
            <a:effectLst>
              <a:softEdge rad="112500"/>
            </a:effectLst>
          </p:spPr>
        </p:pic>
        <p:pic>
          <p:nvPicPr>
            <p:cNvPr id="13" name="Picture 12">
              <a:extLst>
                <a:ext uri="{FF2B5EF4-FFF2-40B4-BE49-F238E27FC236}">
                  <a16:creationId xmlns:a16="http://schemas.microsoft.com/office/drawing/2014/main" id="{82D98C2C-A470-5E2A-99AF-46D48A4AB90E}"/>
                </a:ext>
              </a:extLst>
            </p:cNvPr>
            <p:cNvPicPr>
              <a:picLocks noChangeAspect="1"/>
            </p:cNvPicPr>
            <p:nvPr/>
          </p:nvPicPr>
          <p:blipFill>
            <a:blip r:embed="rId6"/>
            <a:stretch>
              <a:fillRect/>
            </a:stretch>
          </p:blipFill>
          <p:spPr>
            <a:xfrm rot="10800000" flipH="1" flipV="1">
              <a:off x="6931285" y="2361602"/>
              <a:ext cx="877039" cy="568920"/>
            </a:xfrm>
            <a:prstGeom prst="rect">
              <a:avLst/>
            </a:prstGeom>
            <a:ln>
              <a:noFill/>
            </a:ln>
            <a:effectLst>
              <a:softEdge rad="112500"/>
            </a:effectLst>
          </p:spPr>
        </p:pic>
        <p:pic>
          <p:nvPicPr>
            <p:cNvPr id="16" name="Picture 15" descr="Flag of Vietnam | History, Meaning, Symbolism | Britannica">
              <a:extLst>
                <a:ext uri="{FF2B5EF4-FFF2-40B4-BE49-F238E27FC236}">
                  <a16:creationId xmlns:a16="http://schemas.microsoft.com/office/drawing/2014/main" id="{F50EBB59-8A3A-B33D-C999-FD0CBF567EB7}"/>
                </a:ext>
              </a:extLst>
            </p:cNvPr>
            <p:cNvPicPr>
              <a:picLocks noChangeAspect="1"/>
            </p:cNvPicPr>
            <p:nvPr/>
          </p:nvPicPr>
          <p:blipFill>
            <a:blip r:embed="rId7"/>
            <a:stretch>
              <a:fillRect/>
            </a:stretch>
          </p:blipFill>
          <p:spPr>
            <a:xfrm>
              <a:off x="9447378" y="4351160"/>
              <a:ext cx="786588" cy="562276"/>
            </a:xfrm>
            <a:prstGeom prst="rect">
              <a:avLst/>
            </a:prstGeom>
            <a:ln>
              <a:noFill/>
            </a:ln>
            <a:effectLst>
              <a:softEdge rad="112500"/>
            </a:effectLst>
          </p:spPr>
        </p:pic>
      </p:grpSp>
    </p:spTree>
    <p:extLst>
      <p:ext uri="{BB962C8B-B14F-4D97-AF65-F5344CB8AC3E}">
        <p14:creationId xmlns:p14="http://schemas.microsoft.com/office/powerpoint/2010/main" val="3237377477"/>
      </p:ext>
    </p:extLst>
  </p:cSld>
  <p:clrMapOvr>
    <a:masterClrMapping/>
  </p:clrMapOvr>
  <mc:AlternateContent xmlns:mc="http://schemas.openxmlformats.org/markup-compatibility/2006" xmlns:p14="http://schemas.microsoft.com/office/powerpoint/2010/main">
    <mc:Choice Requires="p14">
      <p:transition spd="slow" p14:dur="2000" advTm="13810"/>
    </mc:Choice>
    <mc:Fallback xmlns="">
      <p:transition spd="slow" advTm="13810"/>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554EB945-E148-7184-D747-3646A5F5C624}"/>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665DDEC-A955-C32A-67DB-2D7B8D40D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1A5B86CA-CD8B-1318-7913-25B7AF9141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6C76F64-4C5D-91B6-50C5-AEC76D666050}"/>
              </a:ext>
            </a:extLst>
          </p:cNvPr>
          <p:cNvSpPr>
            <a:spLocks noGrp="1"/>
          </p:cNvSpPr>
          <p:nvPr>
            <p:ph type="title"/>
          </p:nvPr>
        </p:nvSpPr>
        <p:spPr>
          <a:xfrm>
            <a:off x="838200" y="365125"/>
            <a:ext cx="10515600" cy="1325563"/>
          </a:xfrm>
        </p:spPr>
        <p:txBody>
          <a:bodyPr>
            <a:normAutofit/>
          </a:bodyPr>
          <a:lstStyle/>
          <a:p>
            <a:r>
              <a:rPr lang="en-US"/>
              <a:t>Data</a:t>
            </a:r>
          </a:p>
        </p:txBody>
      </p:sp>
      <p:sp>
        <p:nvSpPr>
          <p:cNvPr id="12" name="Arc 11">
            <a:extLst>
              <a:ext uri="{FF2B5EF4-FFF2-40B4-BE49-F238E27FC236}">
                <a16:creationId xmlns:a16="http://schemas.microsoft.com/office/drawing/2014/main" id="{B17C3B3F-E442-C096-2BDF-132652D22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6" name="內容版面配置區 5">
            <a:extLst>
              <a:ext uri="{FF2B5EF4-FFF2-40B4-BE49-F238E27FC236}">
                <a16:creationId xmlns:a16="http://schemas.microsoft.com/office/drawing/2014/main" id="{2AA22F94-521E-D975-61C6-FE9E8BBD51E8}"/>
              </a:ext>
            </a:extLst>
          </p:cNvPr>
          <p:cNvGraphicFramePr>
            <a:graphicFrameLocks noGrp="1"/>
          </p:cNvGraphicFramePr>
          <p:nvPr>
            <p:ph idx="1"/>
            <p:extLst>
              <p:ext uri="{D42A27DB-BD31-4B8C-83A1-F6EECF244321}">
                <p14:modId xmlns:p14="http://schemas.microsoft.com/office/powerpoint/2010/main" val="2236532084"/>
              </p:ext>
            </p:extLst>
          </p:nvPr>
        </p:nvGraphicFramePr>
        <p:xfrm>
          <a:off x="836839" y="2041071"/>
          <a:ext cx="10515597" cy="3017520"/>
        </p:xfrm>
        <a:graphic>
          <a:graphicData uri="http://schemas.openxmlformats.org/drawingml/2006/table">
            <a:tbl>
              <a:tblPr firstRow="1" bandRow="1">
                <a:tableStyleId>{5C22544A-7EE6-4342-B048-85BDC9FD1C3A}</a:tableStyleId>
              </a:tblPr>
              <a:tblGrid>
                <a:gridCol w="1360714">
                  <a:extLst>
                    <a:ext uri="{9D8B030D-6E8A-4147-A177-3AD203B41FA5}">
                      <a16:colId xmlns:a16="http://schemas.microsoft.com/office/drawing/2014/main" val="2894191869"/>
                    </a:ext>
                  </a:extLst>
                </a:gridCol>
                <a:gridCol w="5649684">
                  <a:extLst>
                    <a:ext uri="{9D8B030D-6E8A-4147-A177-3AD203B41FA5}">
                      <a16:colId xmlns:a16="http://schemas.microsoft.com/office/drawing/2014/main" val="1860744030"/>
                    </a:ext>
                  </a:extLst>
                </a:gridCol>
                <a:gridCol w="3505199">
                  <a:extLst>
                    <a:ext uri="{9D8B030D-6E8A-4147-A177-3AD203B41FA5}">
                      <a16:colId xmlns:a16="http://schemas.microsoft.com/office/drawing/2014/main" val="2298569091"/>
                    </a:ext>
                  </a:extLst>
                </a:gridCol>
              </a:tblGrid>
              <a:tr h="925285">
                <a:tc>
                  <a:txBody>
                    <a:bodyPr/>
                    <a:lstStyle/>
                    <a:p>
                      <a:pPr lvl="0" algn="ctr">
                        <a:lnSpc>
                          <a:spcPct val="100000"/>
                        </a:lnSpc>
                        <a:spcBef>
                          <a:spcPts val="0"/>
                        </a:spcBef>
                        <a:spcAft>
                          <a:spcPts val="0"/>
                        </a:spcAft>
                        <a:buNone/>
                      </a:pPr>
                      <a:r>
                        <a:rPr lang="en-US" sz="2000">
                          <a:latin typeface="Georgia"/>
                        </a:rPr>
                        <a:t>#</a:t>
                      </a:r>
                      <a:endParaRPr lang="zh-TW" sz="2000">
                        <a:latin typeface="Georgia"/>
                      </a:endParaRPr>
                    </a:p>
                  </a:txBody>
                  <a:tcPr anchor="ctr"/>
                </a:tc>
                <a:tc>
                  <a:txBody>
                    <a:bodyPr/>
                    <a:lstStyle/>
                    <a:p>
                      <a:pPr lvl="0" algn="ctr">
                        <a:lnSpc>
                          <a:spcPct val="100000"/>
                        </a:lnSpc>
                        <a:spcBef>
                          <a:spcPts val="0"/>
                        </a:spcBef>
                        <a:spcAft>
                          <a:spcPts val="0"/>
                        </a:spcAft>
                        <a:buNone/>
                      </a:pPr>
                      <a:r>
                        <a:rPr lang="en-US" sz="2000">
                          <a:latin typeface="Georgia"/>
                        </a:rPr>
                        <a:t>text</a:t>
                      </a:r>
                      <a:endParaRPr lang="zh-TW" sz="2000">
                        <a:latin typeface="Georgia"/>
                      </a:endParaRPr>
                    </a:p>
                    <a:p>
                      <a:pPr lvl="0" algn="ctr">
                        <a:lnSpc>
                          <a:spcPct val="100000"/>
                        </a:lnSpc>
                        <a:spcBef>
                          <a:spcPts val="0"/>
                        </a:spcBef>
                        <a:spcAft>
                          <a:spcPts val="0"/>
                        </a:spcAft>
                        <a:buNone/>
                      </a:pPr>
                      <a:r>
                        <a:rPr lang="en-US" sz="2000">
                          <a:latin typeface="Georgia"/>
                        </a:rPr>
                        <a:t>context</a:t>
                      </a:r>
                      <a:r>
                        <a:rPr lang="zh-TW" sz="2000">
                          <a:latin typeface="Georgia"/>
                        </a:rPr>
                        <a:t> </a:t>
                      </a:r>
                      <a:r>
                        <a:rPr lang="en-US" sz="2000">
                          <a:latin typeface="Georgia"/>
                        </a:rPr>
                        <a:t>extracted</a:t>
                      </a:r>
                      <a:r>
                        <a:rPr lang="zh-TW" sz="2000">
                          <a:latin typeface="Georgia"/>
                        </a:rPr>
                        <a:t> </a:t>
                      </a:r>
                      <a:r>
                        <a:rPr lang="en-US" sz="2000">
                          <a:latin typeface="Georgia"/>
                        </a:rPr>
                        <a:t>from</a:t>
                      </a:r>
                      <a:r>
                        <a:rPr lang="zh-TW" sz="2000">
                          <a:latin typeface="Georgia"/>
                        </a:rPr>
                        <a:t> </a:t>
                      </a:r>
                      <a:r>
                        <a:rPr lang="en-US" sz="2000">
                          <a:latin typeface="Georgia"/>
                        </a:rPr>
                        <a:t>user</a:t>
                      </a:r>
                      <a:r>
                        <a:rPr lang="zh-TW" sz="2000">
                          <a:latin typeface="Georgia"/>
                        </a:rPr>
                        <a:t> </a:t>
                      </a:r>
                      <a:r>
                        <a:rPr lang="en-US" sz="2000">
                          <a:latin typeface="Georgia"/>
                        </a:rPr>
                        <a:t>posts(Input)</a:t>
                      </a:r>
                      <a:endParaRPr lang="zh-TW" sz="2000">
                        <a:latin typeface="Georgia"/>
                      </a:endParaRPr>
                    </a:p>
                    <a:p>
                      <a:pPr lvl="0" algn="ctr">
                        <a:buNone/>
                      </a:pPr>
                      <a:endParaRPr lang="zh-TW" altLang="en-US" sz="2000">
                        <a:latin typeface="Georgia"/>
                      </a:endParaRPr>
                    </a:p>
                  </a:txBody>
                  <a:tcPr anchor="ctr"/>
                </a:tc>
                <a:tc>
                  <a:txBody>
                    <a:bodyPr/>
                    <a:lstStyle/>
                    <a:p>
                      <a:pPr lvl="0" algn="ctr">
                        <a:lnSpc>
                          <a:spcPct val="100000"/>
                        </a:lnSpc>
                        <a:spcBef>
                          <a:spcPts val="0"/>
                        </a:spcBef>
                        <a:spcAft>
                          <a:spcPts val="0"/>
                        </a:spcAft>
                        <a:buNone/>
                      </a:pPr>
                      <a:r>
                        <a:rPr lang="zh-TW" sz="2000">
                          <a:latin typeface="Georgia"/>
                        </a:rPr>
                        <a:t>class</a:t>
                      </a:r>
                    </a:p>
                    <a:p>
                      <a:pPr lvl="0" algn="ctr">
                        <a:lnSpc>
                          <a:spcPct val="100000"/>
                        </a:lnSpc>
                        <a:spcBef>
                          <a:spcPts val="0"/>
                        </a:spcBef>
                        <a:spcAft>
                          <a:spcPts val="0"/>
                        </a:spcAft>
                        <a:buNone/>
                      </a:pPr>
                      <a:r>
                        <a:rPr lang="zh-TW" sz="2000">
                          <a:latin typeface="Georgia"/>
                        </a:rPr>
                        <a:t>target variable</a:t>
                      </a:r>
                    </a:p>
                    <a:p>
                      <a:pPr lvl="0" algn="ctr">
                        <a:buNone/>
                      </a:pPr>
                      <a:endParaRPr lang="zh-TW" altLang="en-US" sz="2000">
                        <a:latin typeface="Georgia"/>
                      </a:endParaRPr>
                    </a:p>
                  </a:txBody>
                  <a:tcPr anchor="ctr"/>
                </a:tc>
                <a:extLst>
                  <a:ext uri="{0D108BD9-81ED-4DB2-BD59-A6C34878D82A}">
                    <a16:rowId xmlns:a16="http://schemas.microsoft.com/office/drawing/2014/main" val="3940370303"/>
                  </a:ext>
                </a:extLst>
              </a:tr>
              <a:tr h="774149">
                <a:tc>
                  <a:txBody>
                    <a:bodyPr/>
                    <a:lstStyle/>
                    <a:p>
                      <a:pPr lvl="0" algn="ctr">
                        <a:buNone/>
                      </a:pPr>
                      <a:r>
                        <a:rPr lang="zh-TW" altLang="en-US" sz="2000">
                          <a:latin typeface="Georgia"/>
                        </a:rPr>
                        <a:t>1</a:t>
                      </a:r>
                    </a:p>
                  </a:txBody>
                  <a:tcPr anchor="ctr"/>
                </a:tc>
                <a:tc>
                  <a:txBody>
                    <a:bodyPr/>
                    <a:lstStyle/>
                    <a:p>
                      <a:pPr lvl="0" algn="ctr">
                        <a:buNone/>
                      </a:pPr>
                      <a:r>
                        <a:rPr lang="zh-TW" sz="2000" b="0" i="0" u="none" strike="noStrike" noProof="0">
                          <a:solidFill>
                            <a:srgbClr val="5F6368"/>
                          </a:solidFill>
                          <a:latin typeface="Georgia"/>
                        </a:rPr>
                        <a:t>Ex Wife Threatening SuicideRecently I left my wife for good because she has cheated on me twice and ...</a:t>
                      </a:r>
                      <a:endParaRPr lang="zh-TW" sz="2000">
                        <a:latin typeface="Georgia"/>
                      </a:endParaRPr>
                    </a:p>
                  </a:txBody>
                  <a:tcPr anchor="ctr"/>
                </a:tc>
                <a:tc>
                  <a:txBody>
                    <a:bodyPr/>
                    <a:lstStyle/>
                    <a:p>
                      <a:pPr lvl="0" algn="ctr">
                        <a:buNone/>
                      </a:pPr>
                      <a:r>
                        <a:rPr lang="zh-TW" sz="2000" b="0" i="0" u="none" strike="noStrike" noProof="0">
                          <a:solidFill>
                            <a:srgbClr val="5F6368"/>
                          </a:solidFill>
                          <a:latin typeface="Georgia"/>
                        </a:rPr>
                        <a:t>suicide</a:t>
                      </a:r>
                      <a:endParaRPr lang="zh-TW" sz="2000">
                        <a:latin typeface="Georgia"/>
                      </a:endParaRPr>
                    </a:p>
                  </a:txBody>
                  <a:tcPr anchor="ctr"/>
                </a:tc>
                <a:extLst>
                  <a:ext uri="{0D108BD9-81ED-4DB2-BD59-A6C34878D82A}">
                    <a16:rowId xmlns:a16="http://schemas.microsoft.com/office/drawing/2014/main" val="4128195708"/>
                  </a:ext>
                </a:extLst>
              </a:tr>
              <a:tr h="774149">
                <a:tc>
                  <a:txBody>
                    <a:bodyPr/>
                    <a:lstStyle/>
                    <a:p>
                      <a:pPr lvl="0" algn="ctr">
                        <a:buNone/>
                      </a:pPr>
                      <a:r>
                        <a:rPr lang="zh-TW" altLang="en-US" sz="2000">
                          <a:latin typeface="Georgia"/>
                        </a:rPr>
                        <a:t>2</a:t>
                      </a:r>
                    </a:p>
                  </a:txBody>
                  <a:tcPr anchor="ctr"/>
                </a:tc>
                <a:tc>
                  <a:txBody>
                    <a:bodyPr/>
                    <a:lstStyle/>
                    <a:p>
                      <a:pPr lvl="0" algn="ctr">
                        <a:buNone/>
                      </a:pPr>
                      <a:r>
                        <a:rPr lang="en-US" altLang="zh-TW" sz="2000" b="0" i="0" u="none" strike="noStrike" noProof="0">
                          <a:solidFill>
                            <a:srgbClr val="5F6368"/>
                          </a:solidFill>
                        </a:rPr>
                        <a:t>Am</a:t>
                      </a:r>
                      <a:r>
                        <a:rPr lang="zh-TW" altLang="en-US" sz="2000" b="0" i="0" u="none" strike="noStrike" noProof="0">
                          <a:solidFill>
                            <a:srgbClr val="5F6368"/>
                          </a:solidFill>
                        </a:rPr>
                        <a:t> </a:t>
                      </a:r>
                      <a:r>
                        <a:rPr lang="en-US" altLang="zh-TW" sz="2000" b="0" i="0" u="none" strike="noStrike" noProof="0">
                          <a:solidFill>
                            <a:srgbClr val="5F6368"/>
                          </a:solidFill>
                        </a:rPr>
                        <a:t>I</a:t>
                      </a:r>
                      <a:r>
                        <a:rPr lang="zh-TW" altLang="en-US" sz="2000" b="0" i="0" u="none" strike="noStrike" noProof="0">
                          <a:solidFill>
                            <a:srgbClr val="5F6368"/>
                          </a:solidFill>
                        </a:rPr>
                        <a:t> </a:t>
                      </a:r>
                      <a:r>
                        <a:rPr lang="en-US" altLang="zh-TW" sz="2000" b="0" i="0" u="none" strike="noStrike" noProof="0">
                          <a:solidFill>
                            <a:srgbClr val="5F6368"/>
                          </a:solidFill>
                        </a:rPr>
                        <a:t>weird</a:t>
                      </a:r>
                      <a:r>
                        <a:rPr lang="zh-TW" altLang="en-US" sz="2000" b="0" i="0" u="none" strike="noStrike" noProof="0">
                          <a:solidFill>
                            <a:srgbClr val="5F6368"/>
                          </a:solidFill>
                        </a:rPr>
                        <a:t> </a:t>
                      </a:r>
                      <a:r>
                        <a:rPr lang="en-US" altLang="zh-TW" sz="2000" b="0" i="0" u="none" strike="noStrike" noProof="0">
                          <a:solidFill>
                            <a:srgbClr val="5F6368"/>
                          </a:solidFill>
                        </a:rPr>
                        <a:t>I</a:t>
                      </a:r>
                      <a:r>
                        <a:rPr lang="zh-TW" altLang="en-US" sz="2000" b="0" i="0" u="none" strike="noStrike" noProof="0">
                          <a:solidFill>
                            <a:srgbClr val="5F6368"/>
                          </a:solidFill>
                        </a:rPr>
                        <a:t> </a:t>
                      </a:r>
                      <a:r>
                        <a:rPr lang="en-US" altLang="zh-TW" sz="2000" b="0" i="0" u="none" strike="noStrike" noProof="0">
                          <a:solidFill>
                            <a:srgbClr val="5F6368"/>
                          </a:solidFill>
                        </a:rPr>
                        <a:t>don't</a:t>
                      </a:r>
                      <a:r>
                        <a:rPr lang="zh-TW" altLang="en-US" sz="2000" b="0" i="0" u="none" strike="noStrike" noProof="0">
                          <a:solidFill>
                            <a:srgbClr val="5F6368"/>
                          </a:solidFill>
                        </a:rPr>
                        <a:t> </a:t>
                      </a:r>
                      <a:r>
                        <a:rPr lang="en-US" altLang="zh-TW" sz="2000" b="0" i="0" u="none" strike="noStrike" noProof="0">
                          <a:solidFill>
                            <a:srgbClr val="5F6368"/>
                          </a:solidFill>
                        </a:rPr>
                        <a:t>get</a:t>
                      </a:r>
                      <a:r>
                        <a:rPr lang="zh-TW" altLang="en-US" sz="2000" b="0" i="0" u="none" strike="noStrike" noProof="0">
                          <a:solidFill>
                            <a:srgbClr val="5F6368"/>
                          </a:solidFill>
                        </a:rPr>
                        <a:t> </a:t>
                      </a:r>
                      <a:r>
                        <a:rPr lang="en-US" altLang="zh-TW" sz="2000" b="0" i="0" u="none" strike="noStrike" noProof="0">
                          <a:solidFill>
                            <a:srgbClr val="5F6368"/>
                          </a:solidFill>
                        </a:rPr>
                        <a:t>affected</a:t>
                      </a:r>
                      <a:r>
                        <a:rPr lang="zh-TW" altLang="en-US" sz="2000" b="0" i="0" u="none" strike="noStrike" noProof="0">
                          <a:solidFill>
                            <a:srgbClr val="5F6368"/>
                          </a:solidFill>
                        </a:rPr>
                        <a:t> </a:t>
                      </a:r>
                      <a:r>
                        <a:rPr lang="en-US" altLang="zh-TW" sz="2000" b="0" i="0" u="none" strike="noStrike" noProof="0">
                          <a:solidFill>
                            <a:srgbClr val="5F6368"/>
                          </a:solidFill>
                        </a:rPr>
                        <a:t>by</a:t>
                      </a:r>
                      <a:r>
                        <a:rPr lang="zh-TW" altLang="en-US" sz="2000" b="0" i="0" u="none" strike="noStrike" noProof="0">
                          <a:solidFill>
                            <a:srgbClr val="5F6368"/>
                          </a:solidFill>
                        </a:rPr>
                        <a:t> </a:t>
                      </a:r>
                      <a:r>
                        <a:rPr lang="en-US" altLang="zh-TW" sz="2000" b="0" i="0" u="none" strike="noStrike" noProof="0">
                          <a:solidFill>
                            <a:srgbClr val="5F6368"/>
                          </a:solidFill>
                        </a:rPr>
                        <a:t>compliments</a:t>
                      </a:r>
                      <a:r>
                        <a:rPr lang="zh-TW" altLang="en-US" sz="2000" b="0" i="0" u="none" strike="noStrike" noProof="0">
                          <a:solidFill>
                            <a:srgbClr val="5F6368"/>
                          </a:solidFill>
                        </a:rPr>
                        <a:t> </a:t>
                      </a:r>
                      <a:r>
                        <a:rPr lang="en-US" altLang="zh-TW" sz="2000" b="0" i="0" u="none" strike="noStrike" noProof="0">
                          <a:solidFill>
                            <a:srgbClr val="5F6368"/>
                          </a:solidFill>
                        </a:rPr>
                        <a:t>if</a:t>
                      </a:r>
                      <a:r>
                        <a:rPr lang="zh-TW" altLang="en-US" sz="2000" b="0" i="0" u="none" strike="noStrike" noProof="0">
                          <a:solidFill>
                            <a:srgbClr val="5F6368"/>
                          </a:solidFill>
                        </a:rPr>
                        <a:t> </a:t>
                      </a:r>
                      <a:r>
                        <a:rPr lang="en-US" altLang="zh-TW" sz="2000" b="0" i="0" u="none" strike="noStrike" noProof="0">
                          <a:solidFill>
                            <a:srgbClr val="5F6368"/>
                          </a:solidFill>
                        </a:rPr>
                        <a:t>it's</a:t>
                      </a:r>
                      <a:r>
                        <a:rPr lang="zh-TW" altLang="en-US" sz="2000" b="0" i="0" u="none" strike="noStrike" noProof="0">
                          <a:solidFill>
                            <a:srgbClr val="5F6368"/>
                          </a:solidFill>
                        </a:rPr>
                        <a:t> </a:t>
                      </a:r>
                      <a:r>
                        <a:rPr lang="en-US" altLang="zh-TW" sz="2000" b="0" i="0" u="none" strike="noStrike" noProof="0">
                          <a:solidFill>
                            <a:srgbClr val="5F6368"/>
                          </a:solidFill>
                        </a:rPr>
                        <a:t>coming</a:t>
                      </a:r>
                      <a:r>
                        <a:rPr lang="zh-TW" altLang="en-US" sz="2000" b="0" i="0" u="none" strike="noStrike" noProof="0">
                          <a:solidFill>
                            <a:srgbClr val="5F6368"/>
                          </a:solidFill>
                        </a:rPr>
                        <a:t> </a:t>
                      </a:r>
                      <a:r>
                        <a:rPr lang="en-US" altLang="zh-TW" sz="2000" b="0" i="0" u="none" strike="noStrike" noProof="0">
                          <a:solidFill>
                            <a:srgbClr val="5F6368"/>
                          </a:solidFill>
                        </a:rPr>
                        <a:t>from</a:t>
                      </a:r>
                      <a:r>
                        <a:rPr lang="zh-TW" altLang="en-US" sz="2000" b="0" i="0" u="none" strike="noStrike" noProof="0">
                          <a:solidFill>
                            <a:srgbClr val="5F6368"/>
                          </a:solidFill>
                        </a:rPr>
                        <a:t> </a:t>
                      </a:r>
                      <a:r>
                        <a:rPr lang="en-US" altLang="zh-TW" sz="2000" b="0" i="0" u="none" strike="noStrike" noProof="0">
                          <a:solidFill>
                            <a:srgbClr val="5F6368"/>
                          </a:solidFill>
                        </a:rPr>
                        <a:t>someone</a:t>
                      </a:r>
                      <a:r>
                        <a:rPr lang="zh-TW" altLang="en-US" sz="2000" b="0" i="0" u="none" strike="noStrike" noProof="0">
                          <a:solidFill>
                            <a:srgbClr val="5F6368"/>
                          </a:solidFill>
                        </a:rPr>
                        <a:t> </a:t>
                      </a:r>
                      <a:r>
                        <a:rPr lang="en-US" altLang="zh-TW" sz="2000" b="0" i="0" u="none" strike="noStrike" noProof="0">
                          <a:solidFill>
                            <a:srgbClr val="5F6368"/>
                          </a:solidFill>
                        </a:rPr>
                        <a:t>I</a:t>
                      </a:r>
                      <a:r>
                        <a:rPr lang="zh-TW" altLang="en-US" sz="2000" b="0" i="0" u="none" strike="noStrike" noProof="0">
                          <a:solidFill>
                            <a:srgbClr val="5F6368"/>
                          </a:solidFill>
                        </a:rPr>
                        <a:t> </a:t>
                      </a:r>
                      <a:r>
                        <a:rPr lang="en-US" altLang="zh-TW" sz="2000" b="0" i="0" u="none" strike="noStrike" noProof="0">
                          <a:solidFill>
                            <a:srgbClr val="5F6368"/>
                          </a:solidFill>
                        </a:rPr>
                        <a:t>know</a:t>
                      </a:r>
                      <a:r>
                        <a:rPr lang="zh-TW" altLang="en-US" sz="2000" b="0" i="0" u="none" strike="noStrike" noProof="0">
                          <a:solidFill>
                            <a:srgbClr val="5F6368"/>
                          </a:solidFill>
                        </a:rPr>
                        <a:t> </a:t>
                      </a:r>
                      <a:r>
                        <a:rPr lang="en-US" altLang="zh-TW" sz="2000" b="0" i="0" u="none" strike="noStrike" noProof="0">
                          <a:solidFill>
                            <a:srgbClr val="5F6368"/>
                          </a:solidFill>
                        </a:rPr>
                        <a:t>irl</a:t>
                      </a:r>
                      <a:r>
                        <a:rPr lang="zh-TW" altLang="en-US" sz="2000" b="0" i="0" u="none" strike="noStrike" noProof="0">
                          <a:solidFill>
                            <a:srgbClr val="5F6368"/>
                          </a:solidFill>
                        </a:rPr>
                        <a:t> </a:t>
                      </a:r>
                      <a:r>
                        <a:rPr lang="en-US" altLang="zh-TW" sz="2000" b="0" i="0" u="none" strike="noStrike" noProof="0">
                          <a:solidFill>
                            <a:srgbClr val="5F6368"/>
                          </a:solidFill>
                        </a:rPr>
                        <a:t>but</a:t>
                      </a:r>
                      <a:r>
                        <a:rPr lang="zh-TW" altLang="en-US" sz="2000" b="0" i="0" u="none" strike="noStrike" noProof="0">
                          <a:solidFill>
                            <a:srgbClr val="5F6368"/>
                          </a:solidFill>
                        </a:rPr>
                        <a:t> </a:t>
                      </a:r>
                      <a:r>
                        <a:rPr lang="en-US" altLang="zh-TW" sz="2000" b="0" i="0" u="none" strike="noStrike" noProof="0">
                          <a:solidFill>
                            <a:srgbClr val="5F6368"/>
                          </a:solidFill>
                        </a:rPr>
                        <a:t>I</a:t>
                      </a:r>
                      <a:r>
                        <a:rPr lang="zh-TW" altLang="en-US" sz="2000" b="0" i="0" u="none" strike="noStrike" noProof="0">
                          <a:solidFill>
                            <a:srgbClr val="5F6368"/>
                          </a:solidFill>
                        </a:rPr>
                        <a:t> </a:t>
                      </a:r>
                      <a:r>
                        <a:rPr lang="en-US" altLang="zh-TW" sz="2000" b="0" i="0" u="none" strike="noStrike" noProof="0">
                          <a:solidFill>
                            <a:srgbClr val="5F6368"/>
                          </a:solidFill>
                        </a:rPr>
                        <a:t>feel</a:t>
                      </a:r>
                      <a:r>
                        <a:rPr lang="zh-TW" altLang="en-US" sz="2000" b="0" i="0" u="none" strike="noStrike" noProof="0">
                          <a:solidFill>
                            <a:srgbClr val="5F6368"/>
                          </a:solidFill>
                        </a:rPr>
                        <a:t> </a:t>
                      </a:r>
                      <a:r>
                        <a:rPr lang="en-US" altLang="zh-TW" sz="2000" b="0" i="0" u="none" strike="noStrike" noProof="0">
                          <a:solidFill>
                            <a:srgbClr val="5F6368"/>
                          </a:solidFill>
                        </a:rPr>
                        <a:t>rea...non-suicide</a:t>
                      </a:r>
                      <a:endParaRPr lang="zh-TW" sz="2000"/>
                    </a:p>
                  </a:txBody>
                  <a:tcPr anchor="ctr"/>
                </a:tc>
                <a:tc>
                  <a:txBody>
                    <a:bodyPr/>
                    <a:lstStyle/>
                    <a:p>
                      <a:pPr lvl="0" algn="ctr">
                        <a:buNone/>
                      </a:pPr>
                      <a:r>
                        <a:rPr lang="en-US" altLang="zh-TW" sz="2000" b="0" i="0" u="none" strike="noStrike" noProof="0">
                          <a:solidFill>
                            <a:srgbClr val="5F6368"/>
                          </a:solidFill>
                        </a:rPr>
                        <a:t>non-suicide</a:t>
                      </a:r>
                      <a:endParaRPr lang="zh-TW" sz="2000"/>
                    </a:p>
                  </a:txBody>
                  <a:tcPr anchor="ctr"/>
                </a:tc>
                <a:extLst>
                  <a:ext uri="{0D108BD9-81ED-4DB2-BD59-A6C34878D82A}">
                    <a16:rowId xmlns:a16="http://schemas.microsoft.com/office/drawing/2014/main" val="4135431152"/>
                  </a:ext>
                </a:extLst>
              </a:tr>
            </a:tbl>
          </a:graphicData>
        </a:graphic>
      </p:graphicFrame>
      <p:sp>
        <p:nvSpPr>
          <p:cNvPr id="9" name="文字方塊 8">
            <a:extLst>
              <a:ext uri="{FF2B5EF4-FFF2-40B4-BE49-F238E27FC236}">
                <a16:creationId xmlns:a16="http://schemas.microsoft.com/office/drawing/2014/main" id="{37C1E5EC-B74D-1D42-9A6B-70BB3F4740CE}"/>
              </a:ext>
            </a:extLst>
          </p:cNvPr>
          <p:cNvSpPr txBox="1"/>
          <p:nvPr/>
        </p:nvSpPr>
        <p:spPr>
          <a:xfrm>
            <a:off x="1421946" y="1462767"/>
            <a:ext cx="1006928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TW" altLang="en-US" sz="2400">
                <a:latin typeface="Georgia"/>
                <a:ea typeface="新細明體"/>
              </a:rPr>
              <a:t>3 variables: number, text, target variables (Suicide and non-suicide)</a:t>
            </a:r>
          </a:p>
        </p:txBody>
      </p:sp>
    </p:spTree>
    <p:extLst>
      <p:ext uri="{BB962C8B-B14F-4D97-AF65-F5344CB8AC3E}">
        <p14:creationId xmlns:p14="http://schemas.microsoft.com/office/powerpoint/2010/main" val="4262031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E59704-C470-E052-35DB-81C4BEEF4707}"/>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A4125F-A782-A956-E198-E799198C55A9}"/>
              </a:ext>
            </a:extLst>
          </p:cNvPr>
          <p:cNvSpPr>
            <a:spLocks noGrp="1"/>
          </p:cNvSpPr>
          <p:nvPr>
            <p:ph type="title"/>
          </p:nvPr>
        </p:nvSpPr>
        <p:spPr>
          <a:xfrm>
            <a:off x="735730" y="606950"/>
            <a:ext cx="4849404" cy="3566160"/>
          </a:xfrm>
        </p:spPr>
        <p:txBody>
          <a:bodyPr vert="horz" lIns="91440" tIns="45720" rIns="91440" bIns="45720" rtlCol="0" anchor="b">
            <a:normAutofit/>
          </a:bodyPr>
          <a:lstStyle/>
          <a:p>
            <a:r>
              <a:rPr lang="en-US" sz="4000"/>
              <a:t>Prototype/Workflow (N8N)</a:t>
            </a:r>
          </a:p>
        </p:txBody>
      </p:sp>
      <p:sp>
        <p:nvSpPr>
          <p:cNvPr id="1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10;&#10;AI-generated content may be incorrect.">
            <a:extLst>
              <a:ext uri="{FF2B5EF4-FFF2-40B4-BE49-F238E27FC236}">
                <a16:creationId xmlns:a16="http://schemas.microsoft.com/office/drawing/2014/main" id="{966EE0FA-FE87-BF9F-CF52-D0BE6DCEA25A}"/>
              </a:ext>
            </a:extLst>
          </p:cNvPr>
          <p:cNvPicPr>
            <a:picLocks noChangeAspect="1"/>
          </p:cNvPicPr>
          <p:nvPr/>
        </p:nvPicPr>
        <p:blipFill>
          <a:blip r:embed="rId3"/>
          <a:srcRect r="452" b="3"/>
          <a:stretch/>
        </p:blipFill>
        <p:spPr>
          <a:xfrm>
            <a:off x="5066169" y="10"/>
            <a:ext cx="7124308"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6051425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2981E1-857F-9D62-AD08-A16C993869F5}"/>
            </a:ext>
          </a:extLst>
        </p:cNvPr>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Freeform: Shape 29">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Freeform: Shape 30">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DC9B77F-3890-C6BA-42D1-13A8F2316BEA}"/>
              </a:ext>
            </a:extLst>
          </p:cNvPr>
          <p:cNvSpPr>
            <a:spLocks noGrp="1"/>
          </p:cNvSpPr>
          <p:nvPr>
            <p:ph type="title"/>
          </p:nvPr>
        </p:nvSpPr>
        <p:spPr>
          <a:xfrm>
            <a:off x="1294410" y="-226"/>
            <a:ext cx="3501161" cy="890920"/>
          </a:xfrm>
        </p:spPr>
        <p:txBody>
          <a:bodyPr vert="horz" lIns="91440" tIns="45720" rIns="91440" bIns="45720" rtlCol="0" anchor="b">
            <a:normAutofit/>
          </a:bodyPr>
          <a:lstStyle/>
          <a:p>
            <a:r>
              <a:rPr lang="en-US" sz="4800" kern="1200">
                <a:solidFill>
                  <a:schemeClr val="tx1"/>
                </a:solidFill>
                <a:latin typeface="+mj-lt"/>
                <a:ea typeface="+mj-ea"/>
                <a:cs typeface="+mj-cs"/>
              </a:rPr>
              <a:t>Demo</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 My workflow 31 - n8n - Google Chrome - 21 March 2025 (1) (online-video-cutter.com) (1)">
            <a:hlinkClick r:id="" action="ppaction://media"/>
            <a:extLst>
              <a:ext uri="{FF2B5EF4-FFF2-40B4-BE49-F238E27FC236}">
                <a16:creationId xmlns:a16="http://schemas.microsoft.com/office/drawing/2014/main" id="{D6AF623F-1370-30FA-3CFA-07456FACA06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02200" y="800279"/>
            <a:ext cx="10620620" cy="5860892"/>
          </a:xfrm>
          <a:prstGeom prst="rect">
            <a:avLst/>
          </a:prstGeom>
        </p:spPr>
      </p:pic>
    </p:spTree>
    <p:extLst>
      <p:ext uri="{BB962C8B-B14F-4D97-AF65-F5344CB8AC3E}">
        <p14:creationId xmlns:p14="http://schemas.microsoft.com/office/powerpoint/2010/main" val="2391742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80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32F060-896A-E46D-711F-6D3D15738DD0}"/>
            </a:ext>
          </a:extLst>
        </p:cNvPr>
        <p:cNvGrpSpPr/>
        <p:nvPr/>
      </p:nvGrpSpPr>
      <p:grpSpPr>
        <a:xfrm>
          <a:off x="0" y="0"/>
          <a:ext cx="0" cy="0"/>
          <a:chOff x="0" y="0"/>
          <a:chExt cx="0" cy="0"/>
        </a:xfrm>
      </p:grpSpPr>
      <p:sp useBgFill="1">
        <p:nvSpPr>
          <p:cNvPr id="3121" name="Rectangle 3120">
            <a:extLst>
              <a:ext uri="{FF2B5EF4-FFF2-40B4-BE49-F238E27FC236}">
                <a16:creationId xmlns:a16="http://schemas.microsoft.com/office/drawing/2014/main" id="{C4FBB0DF-8565-0B31-11FC-93B2F9A63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BCB7348-13DB-049C-26E8-3C788EA85C9A}"/>
              </a:ext>
            </a:extLst>
          </p:cNvPr>
          <p:cNvSpPr txBox="1"/>
          <p:nvPr/>
        </p:nvSpPr>
        <p:spPr>
          <a:xfrm>
            <a:off x="130009" y="2387928"/>
            <a:ext cx="5832047" cy="413701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150000"/>
              </a:lnSpc>
              <a:spcBef>
                <a:spcPct val="0"/>
              </a:spcBef>
              <a:spcAft>
                <a:spcPts val="600"/>
              </a:spcAft>
              <a:buFont typeface="Arial" panose="020B0604020202020204" pitchFamily="34" charset="0"/>
              <a:buChar char="•"/>
            </a:pPr>
            <a:r>
              <a:rPr lang="en-US" sz="2400" b="1">
                <a:latin typeface="Aptos"/>
                <a:ea typeface="Open Sans"/>
                <a:cs typeface="Open Sans"/>
              </a:rPr>
              <a:t>Crisis Intervention &amp; Support </a:t>
            </a:r>
            <a:endParaRPr lang="en-US" sz="2400">
              <a:solidFill>
                <a:srgbClr val="000000"/>
              </a:solidFill>
              <a:ea typeface="Open Sans"/>
              <a:cs typeface="Open Sans"/>
            </a:endParaRPr>
          </a:p>
          <a:p>
            <a:pPr indent="-228600">
              <a:lnSpc>
                <a:spcPct val="150000"/>
              </a:lnSpc>
              <a:spcBef>
                <a:spcPct val="0"/>
              </a:spcBef>
              <a:spcAft>
                <a:spcPts val="600"/>
              </a:spcAft>
              <a:buFont typeface="Arial" panose="020B0604020202020204" pitchFamily="34" charset="0"/>
              <a:buChar char="•"/>
            </a:pPr>
            <a:r>
              <a:rPr lang="en-US" sz="2400" b="1">
                <a:solidFill>
                  <a:schemeClr val="tx1">
                    <a:lumMod val="85000"/>
                    <a:lumOff val="15000"/>
                  </a:schemeClr>
                </a:solidFill>
              </a:rPr>
              <a:t>Data-Driven Mental Health Insights</a:t>
            </a:r>
          </a:p>
          <a:p>
            <a:pPr indent="-228600">
              <a:lnSpc>
                <a:spcPct val="150000"/>
              </a:lnSpc>
              <a:spcBef>
                <a:spcPct val="0"/>
              </a:spcBef>
              <a:spcAft>
                <a:spcPts val="600"/>
              </a:spcAft>
              <a:buFont typeface="Arial" panose="020B0604020202020204" pitchFamily="34" charset="0"/>
              <a:buChar char="•"/>
            </a:pPr>
            <a:r>
              <a:rPr lang="en-US" sz="2400" b="1">
                <a:ea typeface="+mn-lt"/>
                <a:cs typeface="+mn-lt"/>
              </a:rPr>
              <a:t>Insurance &amp; Healthcare Partnerships</a:t>
            </a:r>
            <a:endParaRPr lang="en-US" sz="2400">
              <a:solidFill>
                <a:schemeClr val="tx1">
                  <a:lumMod val="85000"/>
                  <a:lumOff val="15000"/>
                </a:schemeClr>
              </a:solidFill>
            </a:endParaRPr>
          </a:p>
          <a:p>
            <a:pPr indent="-228600">
              <a:lnSpc>
                <a:spcPct val="150000"/>
              </a:lnSpc>
              <a:spcBef>
                <a:spcPct val="0"/>
              </a:spcBef>
              <a:spcAft>
                <a:spcPts val="600"/>
              </a:spcAft>
              <a:buFont typeface="Arial" panose="020B0604020202020204" pitchFamily="34" charset="0"/>
              <a:buChar char="•"/>
            </a:pPr>
            <a:r>
              <a:rPr lang="en-US" sz="2400" b="1">
                <a:solidFill>
                  <a:schemeClr val="tx1">
                    <a:lumMod val="85000"/>
                    <a:lumOff val="15000"/>
                  </a:schemeClr>
                </a:solidFill>
              </a:rPr>
              <a:t>Future Scalability with Emerging Tech</a:t>
            </a:r>
            <a:r>
              <a:rPr lang="en-US" sz="2400">
                <a:solidFill>
                  <a:schemeClr val="tx1">
                    <a:lumMod val="85000"/>
                    <a:lumOff val="15000"/>
                  </a:schemeClr>
                </a:solidFill>
              </a:rPr>
              <a:t> </a:t>
            </a:r>
            <a:endParaRPr lang="en-US" sz="2400">
              <a:solidFill>
                <a:schemeClr val="tx1">
                  <a:lumMod val="85000"/>
                  <a:lumOff val="15000"/>
                </a:schemeClr>
              </a:solidFill>
              <a:ea typeface="+mn-lt"/>
              <a:cs typeface="+mn-lt"/>
            </a:endParaRPr>
          </a:p>
        </p:txBody>
      </p:sp>
      <p:pic>
        <p:nvPicPr>
          <p:cNvPr id="3" name="Picture 8" descr="The Unique Role Of VR In Inculcating New Social Skills">
            <a:extLst>
              <a:ext uri="{FF2B5EF4-FFF2-40B4-BE49-F238E27FC236}">
                <a16:creationId xmlns:a16="http://schemas.microsoft.com/office/drawing/2014/main" id="{8CB6E667-FD06-0060-875E-8BC410465E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2340" r="-3" b="11807"/>
          <a:stretch/>
        </p:blipFill>
        <p:spPr bwMode="auto">
          <a:xfrm>
            <a:off x="5839072" y="3638827"/>
            <a:ext cx="6363971" cy="3219173"/>
          </a:xfrm>
          <a:custGeom>
            <a:avLst/>
            <a:gdLst/>
            <a:ahLst/>
            <a:cxnLst/>
            <a:rect l="l" t="t" r="r" b="b"/>
            <a:pathLst>
              <a:path w="6772580" h="3429000">
                <a:moveTo>
                  <a:pt x="271594" y="0"/>
                </a:moveTo>
                <a:lnTo>
                  <a:pt x="6772580" y="0"/>
                </a:lnTo>
                <a:lnTo>
                  <a:pt x="6772580" y="3429000"/>
                </a:lnTo>
                <a:lnTo>
                  <a:pt x="8976" y="3429000"/>
                </a:lnTo>
                <a:lnTo>
                  <a:pt x="7894" y="3419403"/>
                </a:lnTo>
                <a:cubicBezTo>
                  <a:pt x="2772" y="3402540"/>
                  <a:pt x="-7409" y="3393117"/>
                  <a:pt x="8790" y="3369074"/>
                </a:cubicBezTo>
                <a:cubicBezTo>
                  <a:pt x="18674" y="3308209"/>
                  <a:pt x="52540" y="3147708"/>
                  <a:pt x="69466" y="3074368"/>
                </a:cubicBezTo>
                <a:cubicBezTo>
                  <a:pt x="86170" y="2985158"/>
                  <a:pt x="141939" y="2988106"/>
                  <a:pt x="138108" y="2937087"/>
                </a:cubicBezTo>
                <a:lnTo>
                  <a:pt x="159153" y="2788751"/>
                </a:lnTo>
                <a:cubicBezTo>
                  <a:pt x="164508" y="2771521"/>
                  <a:pt x="169861" y="2754291"/>
                  <a:pt x="175215" y="2737061"/>
                </a:cubicBezTo>
                <a:lnTo>
                  <a:pt x="178713" y="2662493"/>
                </a:lnTo>
                <a:cubicBezTo>
                  <a:pt x="182744" y="2662176"/>
                  <a:pt x="175495" y="2610710"/>
                  <a:pt x="177952" y="2608178"/>
                </a:cubicBezTo>
                <a:lnTo>
                  <a:pt x="200637" y="2557490"/>
                </a:lnTo>
                <a:lnTo>
                  <a:pt x="210272" y="2500823"/>
                </a:lnTo>
                <a:cubicBezTo>
                  <a:pt x="210821" y="2477149"/>
                  <a:pt x="233533" y="2498323"/>
                  <a:pt x="235189" y="2456370"/>
                </a:cubicBezTo>
                <a:cubicBezTo>
                  <a:pt x="241238" y="2390087"/>
                  <a:pt x="270663" y="2342381"/>
                  <a:pt x="270108" y="2307778"/>
                </a:cubicBezTo>
                <a:cubicBezTo>
                  <a:pt x="279775" y="2252634"/>
                  <a:pt x="274008" y="2281735"/>
                  <a:pt x="270232" y="2227103"/>
                </a:cubicBezTo>
                <a:cubicBezTo>
                  <a:pt x="277898" y="2187203"/>
                  <a:pt x="273018" y="2179895"/>
                  <a:pt x="278972" y="2138456"/>
                </a:cubicBezTo>
                <a:cubicBezTo>
                  <a:pt x="286874" y="2113373"/>
                  <a:pt x="293454" y="2098825"/>
                  <a:pt x="284204" y="2092747"/>
                </a:cubicBezTo>
                <a:cubicBezTo>
                  <a:pt x="285267" y="2080110"/>
                  <a:pt x="308510" y="2021121"/>
                  <a:pt x="306856" y="2003128"/>
                </a:cubicBezTo>
                <a:lnTo>
                  <a:pt x="296216" y="1944367"/>
                </a:lnTo>
                <a:lnTo>
                  <a:pt x="316030" y="1836128"/>
                </a:lnTo>
                <a:cubicBezTo>
                  <a:pt x="300726" y="1810623"/>
                  <a:pt x="342411" y="1768654"/>
                  <a:pt x="329496" y="1735241"/>
                </a:cubicBezTo>
                <a:cubicBezTo>
                  <a:pt x="331336" y="1711720"/>
                  <a:pt x="339485" y="1722162"/>
                  <a:pt x="343347" y="1679383"/>
                </a:cubicBezTo>
                <a:cubicBezTo>
                  <a:pt x="349669" y="1616089"/>
                  <a:pt x="356013" y="1614119"/>
                  <a:pt x="360800" y="1554542"/>
                </a:cubicBezTo>
                <a:cubicBezTo>
                  <a:pt x="361799" y="1491472"/>
                  <a:pt x="380405" y="1496141"/>
                  <a:pt x="377978" y="1470595"/>
                </a:cubicBezTo>
                <a:cubicBezTo>
                  <a:pt x="371480" y="1445071"/>
                  <a:pt x="407310" y="1366942"/>
                  <a:pt x="396801" y="1354553"/>
                </a:cubicBezTo>
                <a:cubicBezTo>
                  <a:pt x="387984" y="1324635"/>
                  <a:pt x="389939" y="1306198"/>
                  <a:pt x="378799" y="1292983"/>
                </a:cubicBezTo>
                <a:cubicBezTo>
                  <a:pt x="368230" y="1254082"/>
                  <a:pt x="380918" y="1242866"/>
                  <a:pt x="362697" y="1241293"/>
                </a:cubicBezTo>
                <a:lnTo>
                  <a:pt x="339388" y="1147085"/>
                </a:lnTo>
                <a:cubicBezTo>
                  <a:pt x="350485" y="1118433"/>
                  <a:pt x="353159" y="1072754"/>
                  <a:pt x="339952" y="1071934"/>
                </a:cubicBezTo>
                <a:cubicBezTo>
                  <a:pt x="327895" y="1004911"/>
                  <a:pt x="358371" y="924985"/>
                  <a:pt x="347188" y="889800"/>
                </a:cubicBezTo>
                <a:cubicBezTo>
                  <a:pt x="334220" y="804597"/>
                  <a:pt x="342717" y="786582"/>
                  <a:pt x="338803" y="749936"/>
                </a:cubicBezTo>
                <a:cubicBezTo>
                  <a:pt x="334890" y="713292"/>
                  <a:pt x="337271" y="707557"/>
                  <a:pt x="323706" y="669931"/>
                </a:cubicBezTo>
                <a:lnTo>
                  <a:pt x="313326" y="559992"/>
                </a:lnTo>
                <a:cubicBezTo>
                  <a:pt x="314747" y="543769"/>
                  <a:pt x="268004" y="450294"/>
                  <a:pt x="272650" y="451529"/>
                </a:cubicBezTo>
                <a:lnTo>
                  <a:pt x="256593" y="392499"/>
                </a:lnTo>
                <a:cubicBezTo>
                  <a:pt x="276778" y="343341"/>
                  <a:pt x="246535" y="361906"/>
                  <a:pt x="249583" y="321981"/>
                </a:cubicBezTo>
                <a:cubicBezTo>
                  <a:pt x="256450" y="297359"/>
                  <a:pt x="256557" y="284789"/>
                  <a:pt x="245172" y="280016"/>
                </a:cubicBezTo>
                <a:cubicBezTo>
                  <a:pt x="279102" y="164139"/>
                  <a:pt x="241674" y="235649"/>
                  <a:pt x="249784" y="152538"/>
                </a:cubicBezTo>
                <a:cubicBezTo>
                  <a:pt x="254846" y="115053"/>
                  <a:pt x="258144" y="77317"/>
                  <a:pt x="264479" y="36591"/>
                </a:cubicBezTo>
                <a:close/>
              </a:path>
            </a:pathLst>
          </a:custGeom>
          <a:noFill/>
          <a:extLst>
            <a:ext uri="{909E8E84-426E-40DD-AFC4-6F175D3DCCD1}">
              <a14:hiddenFill xmlns:a14="http://schemas.microsoft.com/office/drawing/2010/main">
                <a:solidFill>
                  <a:srgbClr val="FFFFFF"/>
                </a:solidFill>
              </a14:hiddenFill>
            </a:ext>
          </a:extLst>
        </p:spPr>
      </p:pic>
      <p:sp>
        <p:nvSpPr>
          <p:cNvPr id="4" name="Thought Bubble: Cloud 3">
            <a:extLst>
              <a:ext uri="{FF2B5EF4-FFF2-40B4-BE49-F238E27FC236}">
                <a16:creationId xmlns:a16="http://schemas.microsoft.com/office/drawing/2014/main" id="{0B179A44-2332-3778-8EA8-992888CB2A54}"/>
              </a:ext>
            </a:extLst>
          </p:cNvPr>
          <p:cNvSpPr/>
          <p:nvPr/>
        </p:nvSpPr>
        <p:spPr>
          <a:xfrm>
            <a:off x="-2617304" y="-244268"/>
            <a:ext cx="15530830" cy="1381090"/>
          </a:xfrm>
          <a:prstGeom prst="cloudCallou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CBA83726-59E7-AA52-21B8-6B510BF15E3D}"/>
              </a:ext>
            </a:extLst>
          </p:cNvPr>
          <p:cNvSpPr>
            <a:spLocks noGrp="1"/>
          </p:cNvSpPr>
          <p:nvPr>
            <p:ph type="title"/>
          </p:nvPr>
        </p:nvSpPr>
        <p:spPr>
          <a:xfrm>
            <a:off x="1089410" y="-79200"/>
            <a:ext cx="4282380" cy="1322944"/>
          </a:xfrm>
        </p:spPr>
        <p:txBody>
          <a:bodyPr vert="horz" lIns="91440" tIns="45720" rIns="91440" bIns="45720" rtlCol="0" anchor="ctr">
            <a:normAutofit/>
          </a:bodyPr>
          <a:lstStyle/>
          <a:p>
            <a:r>
              <a:rPr lang="en-US">
                <a:solidFill>
                  <a:schemeClr val="tx1">
                    <a:lumMod val="85000"/>
                    <a:lumOff val="15000"/>
                  </a:schemeClr>
                </a:solidFill>
              </a:rPr>
              <a:t>In the Future!</a:t>
            </a:r>
            <a:endParaRPr lang="en-US" kern="1200">
              <a:solidFill>
                <a:schemeClr val="tx1">
                  <a:lumMod val="85000"/>
                  <a:lumOff val="15000"/>
                </a:schemeClr>
              </a:solidFill>
              <a:latin typeface="+mj-lt"/>
            </a:endParaRPr>
          </a:p>
        </p:txBody>
      </p:sp>
      <p:pic>
        <p:nvPicPr>
          <p:cNvPr id="7" name="內容版面配置區 6" descr="一張含有 文字, 圖表, 螢幕擷取畫面, 字型 的圖片&#10;&#10;AI 產生的內容可能不正確。">
            <a:extLst>
              <a:ext uri="{FF2B5EF4-FFF2-40B4-BE49-F238E27FC236}">
                <a16:creationId xmlns:a16="http://schemas.microsoft.com/office/drawing/2014/main" id="{BD5082C8-AAF1-31B2-DA4A-425D78D2D7D8}"/>
              </a:ext>
            </a:extLst>
          </p:cNvPr>
          <p:cNvPicPr>
            <a:picLocks noGrp="1" noChangeAspect="1"/>
          </p:cNvPicPr>
          <p:nvPr>
            <p:ph idx="1"/>
          </p:nvPr>
        </p:nvPicPr>
        <p:blipFill>
          <a:blip r:embed="rId4"/>
          <a:srcRect l="636" t="2530" r="12926" b="1353"/>
          <a:stretch/>
        </p:blipFill>
        <p:spPr>
          <a:xfrm>
            <a:off x="6188098" y="577696"/>
            <a:ext cx="6004901" cy="3072981"/>
          </a:xfrm>
          <a:prstGeom prst="rect">
            <a:avLst/>
          </a:prstGeom>
        </p:spPr>
      </p:pic>
    </p:spTree>
    <p:extLst>
      <p:ext uri="{BB962C8B-B14F-4D97-AF65-F5344CB8AC3E}">
        <p14:creationId xmlns:p14="http://schemas.microsoft.com/office/powerpoint/2010/main" val="743936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Lightbulb idea concept">
            <a:extLst>
              <a:ext uri="{FF2B5EF4-FFF2-40B4-BE49-F238E27FC236}">
                <a16:creationId xmlns:a16="http://schemas.microsoft.com/office/drawing/2014/main" id="{EF0AB14C-9C20-9B7F-1EFD-ED616FACC2C4}"/>
              </a:ext>
            </a:extLst>
          </p:cNvPr>
          <p:cNvPicPr>
            <a:picLocks noChangeAspect="1"/>
          </p:cNvPicPr>
          <p:nvPr/>
        </p:nvPicPr>
        <p:blipFill>
          <a:blip r:embed="rId2">
            <a:alphaModFix amt="50000"/>
          </a:blip>
          <a:srcRect b="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BD95C489-94DC-48CA-63AB-DE15FEB60D9E}"/>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The end</a:t>
            </a:r>
          </a:p>
        </p:txBody>
      </p:sp>
      <p:sp>
        <p:nvSpPr>
          <p:cNvPr id="3" name="Content Placeholder 2">
            <a:extLst>
              <a:ext uri="{FF2B5EF4-FFF2-40B4-BE49-F238E27FC236}">
                <a16:creationId xmlns:a16="http://schemas.microsoft.com/office/drawing/2014/main" id="{1ADEB7C7-D549-CE35-7383-42F8C8A37A00}"/>
              </a:ext>
            </a:extLst>
          </p:cNvPr>
          <p:cNvSpPr>
            <a:spLocks noGrp="1"/>
          </p:cNvSpPr>
          <p:nvPr>
            <p:ph idx="1"/>
          </p:nvPr>
        </p:nvSpPr>
        <p:spPr>
          <a:xfrm>
            <a:off x="1524000" y="4159404"/>
            <a:ext cx="9144000" cy="1098395"/>
          </a:xfrm>
        </p:spPr>
        <p:txBody>
          <a:bodyPr vert="horz" lIns="91440" tIns="45720" rIns="91440" bIns="45720" rtlCol="0">
            <a:normAutofit/>
          </a:bodyPr>
          <a:lstStyle/>
          <a:p>
            <a:pPr marL="0" indent="0" algn="ctr">
              <a:buNone/>
            </a:pPr>
            <a:r>
              <a:rPr lang="en-US" sz="2400">
                <a:solidFill>
                  <a:srgbClr val="FFFFFF"/>
                </a:solidFill>
              </a:rPr>
              <a:t>Thanks for watching. Come back for the next idea we have.</a:t>
            </a:r>
          </a:p>
        </p:txBody>
      </p:sp>
    </p:spTree>
    <p:extLst>
      <p:ext uri="{BB962C8B-B14F-4D97-AF65-F5344CB8AC3E}">
        <p14:creationId xmlns:p14="http://schemas.microsoft.com/office/powerpoint/2010/main" val="1950157747"/>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B8B3E7C-1304-C1A1-C8B4-C4F4E08CB214}"/>
              </a:ext>
            </a:extLst>
          </p:cNvPr>
          <p:cNvSpPr>
            <a:spLocks noGrp="1"/>
          </p:cNvSpPr>
          <p:nvPr>
            <p:ph idx="1"/>
          </p:nvPr>
        </p:nvSpPr>
        <p:spPr>
          <a:xfrm>
            <a:off x="959678" y="2179016"/>
            <a:ext cx="10515600" cy="4351338"/>
          </a:xfrm>
        </p:spPr>
        <p:txBody>
          <a:bodyPr vert="horz" lIns="91440" tIns="45720" rIns="91440" bIns="45720" rtlCol="0" anchor="t">
            <a:normAutofit/>
          </a:bodyPr>
          <a:lstStyle/>
          <a:p>
            <a:r>
              <a:rPr lang="en-US">
                <a:latin typeface="Arial"/>
                <a:cs typeface="Arial"/>
              </a:rPr>
              <a:t>https://mhanational.org/the-state-of-mental-health-in-america/</a:t>
            </a:r>
          </a:p>
          <a:p>
            <a:r>
              <a:rPr lang="en-US">
                <a:latin typeface="Arial"/>
                <a:cs typeface="Arial"/>
              </a:rPr>
              <a:t>https://pmc.ncbi.nlm.nih.gov/articles/PMC1489866/</a:t>
            </a:r>
          </a:p>
          <a:p>
            <a:r>
              <a:rPr lang="en-US">
                <a:latin typeface="Arial"/>
                <a:ea typeface="PMingLiU"/>
                <a:cs typeface="Arial"/>
              </a:rPr>
              <a:t>https://mhanational.org/conditions/depression/</a:t>
            </a:r>
          </a:p>
          <a:p>
            <a:endParaRPr lang="en-US" sz="2400"/>
          </a:p>
        </p:txBody>
      </p:sp>
      <p:sp>
        <p:nvSpPr>
          <p:cNvPr id="5" name="Arc 4">
            <a:extLst>
              <a:ext uri="{FF2B5EF4-FFF2-40B4-BE49-F238E27FC236}">
                <a16:creationId xmlns:a16="http://schemas.microsoft.com/office/drawing/2014/main" id="{B27ADD80-1888-9850-41E9-E757B8F797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hought Bubble: Cloud 6">
            <a:extLst>
              <a:ext uri="{FF2B5EF4-FFF2-40B4-BE49-F238E27FC236}">
                <a16:creationId xmlns:a16="http://schemas.microsoft.com/office/drawing/2014/main" id="{F363722F-2CA3-4E9F-16AC-6A1D056A7DB6}"/>
              </a:ext>
            </a:extLst>
          </p:cNvPr>
          <p:cNvSpPr/>
          <p:nvPr/>
        </p:nvSpPr>
        <p:spPr>
          <a:xfrm>
            <a:off x="-1433732" y="-363016"/>
            <a:ext cx="14315574" cy="1857996"/>
          </a:xfrm>
          <a:prstGeom prst="cloudCallou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33B976-22B3-97E5-411C-641E38975716}"/>
              </a:ext>
            </a:extLst>
          </p:cNvPr>
          <p:cNvSpPr>
            <a:spLocks noGrp="1"/>
          </p:cNvSpPr>
          <p:nvPr>
            <p:ph type="title"/>
          </p:nvPr>
        </p:nvSpPr>
        <p:spPr>
          <a:xfrm>
            <a:off x="4327939" y="210517"/>
            <a:ext cx="3293166" cy="1347649"/>
          </a:xfrm>
        </p:spPr>
        <p:txBody>
          <a:bodyPr/>
          <a:lstStyle/>
          <a:p>
            <a:pPr algn="ctr"/>
            <a:r>
              <a:rPr lang="en-US"/>
              <a:t>Source</a:t>
            </a:r>
          </a:p>
        </p:txBody>
      </p:sp>
    </p:spTree>
    <p:extLst>
      <p:ext uri="{BB962C8B-B14F-4D97-AF65-F5344CB8AC3E}">
        <p14:creationId xmlns:p14="http://schemas.microsoft.com/office/powerpoint/2010/main" val="3609846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hought Bubble: Cloud 3">
            <a:extLst>
              <a:ext uri="{FF2B5EF4-FFF2-40B4-BE49-F238E27FC236}">
                <a16:creationId xmlns:a16="http://schemas.microsoft.com/office/drawing/2014/main" id="{0E7E615D-BF99-B915-2E57-81521F908358}"/>
              </a:ext>
            </a:extLst>
          </p:cNvPr>
          <p:cNvSpPr/>
          <p:nvPr/>
        </p:nvSpPr>
        <p:spPr>
          <a:xfrm>
            <a:off x="-2307060" y="-180799"/>
            <a:ext cx="16589037" cy="1438345"/>
          </a:xfrm>
          <a:prstGeom prst="cloudCallou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0FF879-E4F5-FF9F-B118-113EEA9B9D00}"/>
              </a:ext>
            </a:extLst>
          </p:cNvPr>
          <p:cNvSpPr>
            <a:spLocks noGrp="1"/>
          </p:cNvSpPr>
          <p:nvPr>
            <p:ph type="title"/>
          </p:nvPr>
        </p:nvSpPr>
        <p:spPr>
          <a:xfrm>
            <a:off x="3245679" y="691"/>
            <a:ext cx="5479774" cy="1347649"/>
          </a:xfrm>
        </p:spPr>
        <p:txBody>
          <a:bodyPr/>
          <a:lstStyle/>
          <a:p>
            <a:pPr algn="ctr"/>
            <a:r>
              <a:rPr lang="en-US"/>
              <a:t>Why we want to do it</a:t>
            </a:r>
          </a:p>
        </p:txBody>
      </p:sp>
      <p:sp>
        <p:nvSpPr>
          <p:cNvPr id="24" name="內容版面配置區 23">
            <a:extLst>
              <a:ext uri="{FF2B5EF4-FFF2-40B4-BE49-F238E27FC236}">
                <a16:creationId xmlns:a16="http://schemas.microsoft.com/office/drawing/2014/main" id="{D719FCBA-DC01-2E6F-C800-ADC75D24E4CF}"/>
              </a:ext>
            </a:extLst>
          </p:cNvPr>
          <p:cNvSpPr>
            <a:spLocks noGrp="1"/>
          </p:cNvSpPr>
          <p:nvPr>
            <p:ph idx="1"/>
          </p:nvPr>
        </p:nvSpPr>
        <p:spPr>
          <a:xfrm>
            <a:off x="528983" y="1825625"/>
            <a:ext cx="11410121" cy="4351338"/>
          </a:xfrm>
          <a:ln>
            <a:noFill/>
          </a:ln>
        </p:spPr>
        <p:txBody>
          <a:bodyPr vert="horz" lIns="91440" tIns="45720" rIns="91440" bIns="45720" rtlCol="0" anchor="t">
            <a:normAutofit/>
          </a:bodyPr>
          <a:lstStyle/>
          <a:p>
            <a:pPr marL="342900" indent="-342900">
              <a:lnSpc>
                <a:spcPct val="150000"/>
              </a:lnSpc>
              <a:buFont typeface="Courier New" panose="020B0604020202020204" pitchFamily="34" charset="0"/>
              <a:buChar char="o"/>
            </a:pPr>
            <a:r>
              <a:rPr lang="en-US" altLang="zh-TW" sz="2500" b="1">
                <a:latin typeface="Arial"/>
                <a:ea typeface="+mn-lt"/>
                <a:cs typeface="Arial"/>
              </a:rPr>
              <a:t>Depression:</a:t>
            </a:r>
            <a:endParaRPr lang="en-US"/>
          </a:p>
          <a:p>
            <a:pPr lvl="1">
              <a:lnSpc>
                <a:spcPct val="150000"/>
              </a:lnSpc>
            </a:pPr>
            <a:r>
              <a:rPr lang="en-US" altLang="zh-TW" sz="2100">
                <a:latin typeface="Arial"/>
                <a:ea typeface="+mn-lt"/>
                <a:cs typeface="Arial"/>
              </a:rPr>
              <a:t>More than </a:t>
            </a:r>
            <a:r>
              <a:rPr lang="en-US" altLang="zh-TW" sz="2100" b="1">
                <a:latin typeface="Arial"/>
                <a:ea typeface="+mn-lt"/>
                <a:cs typeface="Arial"/>
              </a:rPr>
              <a:t>21 millions</a:t>
            </a:r>
            <a:r>
              <a:rPr lang="en-US" altLang="zh-TW" sz="2100">
                <a:latin typeface="Arial"/>
                <a:ea typeface="+mn-lt"/>
                <a:cs typeface="Arial"/>
              </a:rPr>
              <a:t> of American adults per year.</a:t>
            </a:r>
            <a:endParaRPr lang="en-US">
              <a:latin typeface="Arial"/>
              <a:cs typeface="Arial"/>
            </a:endParaRPr>
          </a:p>
          <a:p>
            <a:pPr lvl="1">
              <a:lnSpc>
                <a:spcPct val="150000"/>
              </a:lnSpc>
            </a:pPr>
            <a:r>
              <a:rPr lang="en-US" sz="2100">
                <a:latin typeface="Arial"/>
                <a:ea typeface="PMingLiU"/>
                <a:cs typeface="Arial"/>
              </a:rPr>
              <a:t>More than </a:t>
            </a:r>
            <a:r>
              <a:rPr lang="en-US" sz="2100" b="1">
                <a:latin typeface="Arial"/>
                <a:ea typeface="PMingLiU"/>
                <a:cs typeface="Arial"/>
              </a:rPr>
              <a:t>3.7 millions</a:t>
            </a:r>
            <a:r>
              <a:rPr lang="en-US" sz="2100">
                <a:latin typeface="Arial"/>
                <a:ea typeface="PMingLiU"/>
                <a:cs typeface="Arial"/>
              </a:rPr>
              <a:t> of American youth per year.  </a:t>
            </a:r>
            <a:endParaRPr lang="en-US" altLang="zh-TW" sz="2100">
              <a:latin typeface="Arial"/>
              <a:ea typeface="新細明體"/>
              <a:cs typeface="Arial"/>
            </a:endParaRPr>
          </a:p>
          <a:p>
            <a:pPr>
              <a:lnSpc>
                <a:spcPct val="150000"/>
              </a:lnSpc>
              <a:buFont typeface="Courier New" panose="020B0604020202020204" pitchFamily="34" charset="0"/>
              <a:buChar char="o"/>
            </a:pPr>
            <a:r>
              <a:rPr lang="en-US" sz="2400" b="1">
                <a:solidFill>
                  <a:srgbClr val="000000"/>
                </a:solidFill>
                <a:latin typeface="Arial"/>
                <a:ea typeface="PMingLiU"/>
                <a:cs typeface="Arial"/>
              </a:rPr>
              <a:t>Mental Health America (MHA) report in 2024</a:t>
            </a:r>
            <a:endParaRPr lang="en-US" sz="1100">
              <a:solidFill>
                <a:srgbClr val="000000"/>
              </a:solidFill>
              <a:latin typeface="Arial"/>
              <a:ea typeface="PMingLiU"/>
              <a:cs typeface="Arial"/>
            </a:endParaRPr>
          </a:p>
          <a:p>
            <a:pPr lvl="1">
              <a:lnSpc>
                <a:spcPct val="150000"/>
              </a:lnSpc>
            </a:pPr>
            <a:r>
              <a:rPr lang="en-US" sz="2000" b="1">
                <a:solidFill>
                  <a:srgbClr val="000000"/>
                </a:solidFill>
                <a:latin typeface="Arial"/>
                <a:ea typeface="PMingLiU"/>
                <a:cs typeface="Arial"/>
              </a:rPr>
              <a:t>23.08 % </a:t>
            </a:r>
            <a:r>
              <a:rPr lang="en-US" sz="2000">
                <a:solidFill>
                  <a:srgbClr val="000000"/>
                </a:solidFill>
                <a:latin typeface="Arial"/>
                <a:ea typeface="PMingLiU"/>
                <a:cs typeface="Arial"/>
              </a:rPr>
              <a:t>of people in U.S (60 Million), experienced a mental illness in 2024. </a:t>
            </a:r>
          </a:p>
          <a:p>
            <a:pPr lvl="1">
              <a:lnSpc>
                <a:spcPct val="150000"/>
              </a:lnSpc>
            </a:pPr>
            <a:r>
              <a:rPr lang="en-US" sz="2000" b="1">
                <a:solidFill>
                  <a:srgbClr val="000000"/>
                </a:solidFill>
                <a:latin typeface="Arial"/>
                <a:ea typeface="PMingLiU"/>
                <a:cs typeface="Arial"/>
              </a:rPr>
              <a:t>54.7 % </a:t>
            </a:r>
            <a:r>
              <a:rPr lang="en-US" sz="2000">
                <a:solidFill>
                  <a:srgbClr val="000000"/>
                </a:solidFill>
                <a:latin typeface="Arial"/>
                <a:ea typeface="PMingLiU"/>
                <a:cs typeface="Arial"/>
              </a:rPr>
              <a:t>of adults (28 Million) with mental illness did not seek therapy in 2024.</a:t>
            </a:r>
            <a:endParaRPr lang="en-US" sz="2000">
              <a:latin typeface="Arial"/>
              <a:ea typeface="PMingLiU"/>
              <a:cs typeface="Arial"/>
            </a:endParaRPr>
          </a:p>
          <a:p>
            <a:pPr>
              <a:lnSpc>
                <a:spcPct val="150000"/>
              </a:lnSpc>
              <a:buFont typeface="Courier New" panose="020B0604020202020204" pitchFamily="34" charset="0"/>
              <a:buChar char="o"/>
            </a:pPr>
            <a:r>
              <a:rPr lang="en-US" sz="2400" b="1">
                <a:solidFill>
                  <a:srgbClr val="000000"/>
                </a:solidFill>
                <a:latin typeface="Arial"/>
                <a:ea typeface="Calibri"/>
                <a:cs typeface="Calibri"/>
              </a:rPr>
              <a:t>Delayed or inaccessible treatment worsens outcomes</a:t>
            </a:r>
            <a:endParaRPr lang="en-US" sz="2400" b="1">
              <a:solidFill>
                <a:srgbClr val="000000"/>
              </a:solidFill>
              <a:latin typeface="Arial"/>
              <a:ea typeface="PMingLiU"/>
              <a:cs typeface="Arial"/>
            </a:endParaRPr>
          </a:p>
          <a:p>
            <a:pPr>
              <a:lnSpc>
                <a:spcPct val="150000"/>
              </a:lnSpc>
              <a:buFont typeface="Courier New" panose="020B0604020202020204" pitchFamily="34" charset="0"/>
              <a:buChar char="o"/>
            </a:pPr>
            <a:endParaRPr lang="en-US" altLang="zh-TW" sz="1100">
              <a:solidFill>
                <a:srgbClr val="444444"/>
              </a:solidFill>
              <a:latin typeface="Arial"/>
              <a:cs typeface="Arial"/>
            </a:endParaRPr>
          </a:p>
        </p:txBody>
      </p:sp>
    </p:spTree>
    <p:extLst>
      <p:ext uri="{BB962C8B-B14F-4D97-AF65-F5344CB8AC3E}">
        <p14:creationId xmlns:p14="http://schemas.microsoft.com/office/powerpoint/2010/main" val="1861907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E632B4-E603-626B-6754-5029C559FECC}"/>
            </a:ext>
          </a:extLst>
        </p:cNvPr>
        <p:cNvGrpSpPr/>
        <p:nvPr/>
      </p:nvGrpSpPr>
      <p:grpSpPr>
        <a:xfrm>
          <a:off x="0" y="0"/>
          <a:ext cx="0" cy="0"/>
          <a:chOff x="0" y="0"/>
          <a:chExt cx="0" cy="0"/>
        </a:xfrm>
      </p:grpSpPr>
      <p:sp>
        <p:nvSpPr>
          <p:cNvPr id="90" name="Thought Bubble: Cloud 89">
            <a:extLst>
              <a:ext uri="{FF2B5EF4-FFF2-40B4-BE49-F238E27FC236}">
                <a16:creationId xmlns:a16="http://schemas.microsoft.com/office/drawing/2014/main" id="{DDF97ABA-7DE2-D68D-517A-3533B7501999}"/>
              </a:ext>
            </a:extLst>
          </p:cNvPr>
          <p:cNvSpPr/>
          <p:nvPr/>
        </p:nvSpPr>
        <p:spPr>
          <a:xfrm>
            <a:off x="-2307060" y="-180799"/>
            <a:ext cx="16589037" cy="1438345"/>
          </a:xfrm>
          <a:prstGeom prst="cloudCallou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itle 98">
            <a:extLst>
              <a:ext uri="{FF2B5EF4-FFF2-40B4-BE49-F238E27FC236}">
                <a16:creationId xmlns:a16="http://schemas.microsoft.com/office/drawing/2014/main" id="{4AEA8763-F575-8B94-9DE9-C33ECE911FB8}"/>
              </a:ext>
            </a:extLst>
          </p:cNvPr>
          <p:cNvSpPr>
            <a:spLocks noGrp="1"/>
          </p:cNvSpPr>
          <p:nvPr>
            <p:ph type="title"/>
          </p:nvPr>
        </p:nvSpPr>
        <p:spPr>
          <a:xfrm>
            <a:off x="3157331" y="-176005"/>
            <a:ext cx="5247861" cy="1424953"/>
          </a:xfrm>
        </p:spPr>
        <p:txBody>
          <a:bodyPr/>
          <a:lstStyle/>
          <a:p>
            <a:pPr algn="ctr"/>
            <a:r>
              <a:rPr lang="en-US"/>
              <a:t>Why we want to do it</a:t>
            </a:r>
          </a:p>
        </p:txBody>
      </p:sp>
      <p:pic>
        <p:nvPicPr>
          <p:cNvPr id="3" name="Picture 2" descr="Brain model with LED lights">
            <a:extLst>
              <a:ext uri="{FF2B5EF4-FFF2-40B4-BE49-F238E27FC236}">
                <a16:creationId xmlns:a16="http://schemas.microsoft.com/office/drawing/2014/main" id="{72B92C67-0DD1-8DB0-8E20-58C60DFF2D9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833208" y="2044557"/>
            <a:ext cx="1638727" cy="1105116"/>
          </a:xfrm>
          <a:prstGeom prst="rect">
            <a:avLst/>
          </a:prstGeom>
        </p:spPr>
      </p:pic>
      <p:sp>
        <p:nvSpPr>
          <p:cNvPr id="23" name="Rectangle 4">
            <a:extLst>
              <a:ext uri="{FF2B5EF4-FFF2-40B4-BE49-F238E27FC236}">
                <a16:creationId xmlns:a16="http://schemas.microsoft.com/office/drawing/2014/main" id="{0BF484A9-A041-A7DF-C7B6-8451BD3CEB46}"/>
              </a:ext>
            </a:extLst>
          </p:cNvPr>
          <p:cNvSpPr/>
          <p:nvPr/>
        </p:nvSpPr>
        <p:spPr>
          <a:xfrm>
            <a:off x="748044" y="1764541"/>
            <a:ext cx="3281311" cy="4752986"/>
          </a:xfrm>
          <a:prstGeom prst="roundRect">
            <a:avLst/>
          </a:prstGeom>
          <a:solidFill>
            <a:srgbClr val="ADC4CA"/>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3000" b="1">
              <a:solidFill>
                <a:srgbClr val="000000"/>
              </a:solidFill>
              <a:latin typeface="Calibri"/>
              <a:ea typeface="Calibri"/>
              <a:cs typeface="Calibri"/>
            </a:endParaRPr>
          </a:p>
        </p:txBody>
      </p:sp>
      <p:sp>
        <p:nvSpPr>
          <p:cNvPr id="30" name="Rectangle 4">
            <a:extLst>
              <a:ext uri="{FF2B5EF4-FFF2-40B4-BE49-F238E27FC236}">
                <a16:creationId xmlns:a16="http://schemas.microsoft.com/office/drawing/2014/main" id="{8901EF07-AF90-732A-D2F5-1CFB3E67E2C1}"/>
              </a:ext>
            </a:extLst>
          </p:cNvPr>
          <p:cNvSpPr/>
          <p:nvPr/>
        </p:nvSpPr>
        <p:spPr>
          <a:xfrm>
            <a:off x="8114044" y="1764541"/>
            <a:ext cx="3281311" cy="4752986"/>
          </a:xfrm>
          <a:prstGeom prst="roundRect">
            <a:avLst/>
          </a:prstGeom>
          <a:solidFill>
            <a:srgbClr val="ADC4CA"/>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3000" b="1">
              <a:solidFill>
                <a:srgbClr val="000000"/>
              </a:solidFill>
              <a:latin typeface="Calibri"/>
              <a:ea typeface="Calibri"/>
              <a:cs typeface="Calibri"/>
            </a:endParaRPr>
          </a:p>
        </p:txBody>
      </p:sp>
      <p:sp>
        <p:nvSpPr>
          <p:cNvPr id="31" name="Rectangle 4">
            <a:extLst>
              <a:ext uri="{FF2B5EF4-FFF2-40B4-BE49-F238E27FC236}">
                <a16:creationId xmlns:a16="http://schemas.microsoft.com/office/drawing/2014/main" id="{97CB61F8-3B54-629D-48F7-34C5530778F7}"/>
              </a:ext>
            </a:extLst>
          </p:cNvPr>
          <p:cNvSpPr/>
          <p:nvPr/>
        </p:nvSpPr>
        <p:spPr>
          <a:xfrm>
            <a:off x="4458652" y="1764541"/>
            <a:ext cx="3281311" cy="4752986"/>
          </a:xfrm>
          <a:prstGeom prst="roundRect">
            <a:avLst/>
          </a:prstGeom>
          <a:solidFill>
            <a:srgbClr val="92A5C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3000" b="1">
              <a:solidFill>
                <a:srgbClr val="000000"/>
              </a:solidFill>
              <a:latin typeface="Calibri"/>
              <a:ea typeface="Calibri"/>
              <a:cs typeface="Calibri"/>
            </a:endParaRPr>
          </a:p>
        </p:txBody>
      </p:sp>
      <p:pic>
        <p:nvPicPr>
          <p:cNvPr id="9" name="Picture 8" descr="Puzzles in brain">
            <a:extLst>
              <a:ext uri="{FF2B5EF4-FFF2-40B4-BE49-F238E27FC236}">
                <a16:creationId xmlns:a16="http://schemas.microsoft.com/office/drawing/2014/main" id="{90B077EC-A9C9-E9BA-363A-4F3A9D229C50}"/>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457249" y="1928738"/>
            <a:ext cx="1863065" cy="970616"/>
          </a:xfrm>
          <a:prstGeom prst="rect">
            <a:avLst/>
          </a:prstGeom>
          <a:ln>
            <a:noFill/>
          </a:ln>
          <a:effectLst>
            <a:outerShdw blurRad="190500" algn="tl" rotWithShape="0">
              <a:srgbClr val="000000">
                <a:alpha val="70000"/>
              </a:srgbClr>
            </a:outerShdw>
          </a:effectLst>
        </p:spPr>
      </p:pic>
      <p:pic>
        <p:nvPicPr>
          <p:cNvPr id="2" name="Picture 1" descr="Brain model with LED lights">
            <a:extLst>
              <a:ext uri="{FF2B5EF4-FFF2-40B4-BE49-F238E27FC236}">
                <a16:creationId xmlns:a16="http://schemas.microsoft.com/office/drawing/2014/main" id="{06B47DCC-9DFB-FA4D-D34A-E1D0C74C9D1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8927769" y="1926300"/>
            <a:ext cx="1974119" cy="1337487"/>
          </a:xfrm>
          <a:prstGeom prst="rect">
            <a:avLst/>
          </a:prstGeom>
        </p:spPr>
      </p:pic>
      <p:pic>
        <p:nvPicPr>
          <p:cNvPr id="7" name="Picture 6" descr="First Aid bandaged heart">
            <a:extLst>
              <a:ext uri="{FF2B5EF4-FFF2-40B4-BE49-F238E27FC236}">
                <a16:creationId xmlns:a16="http://schemas.microsoft.com/office/drawing/2014/main" id="{79A8031A-C330-27C7-15DB-F6BCD9F74314}"/>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5456284" y="1928737"/>
            <a:ext cx="1290473" cy="970616"/>
          </a:xfrm>
          <a:prstGeom prst="rect">
            <a:avLst/>
          </a:prstGeom>
          <a:ln>
            <a:noFill/>
          </a:ln>
          <a:effectLst>
            <a:outerShdw blurRad="190500" algn="tl" rotWithShape="0">
              <a:srgbClr val="000000">
                <a:alpha val="70000"/>
              </a:srgbClr>
            </a:outerShdw>
          </a:effectLst>
        </p:spPr>
      </p:pic>
      <p:sp>
        <p:nvSpPr>
          <p:cNvPr id="32" name="TextBox 31">
            <a:extLst>
              <a:ext uri="{FF2B5EF4-FFF2-40B4-BE49-F238E27FC236}">
                <a16:creationId xmlns:a16="http://schemas.microsoft.com/office/drawing/2014/main" id="{8AE6ADA1-7CF2-4098-9DC3-067A1FD4D87D}"/>
              </a:ext>
            </a:extLst>
          </p:cNvPr>
          <p:cNvSpPr txBox="1"/>
          <p:nvPr/>
        </p:nvSpPr>
        <p:spPr>
          <a:xfrm>
            <a:off x="1267790" y="3078260"/>
            <a:ext cx="224624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1">
                <a:latin typeface="Calibri"/>
                <a:ea typeface="Calibri"/>
                <a:cs typeface="Calibri"/>
              </a:rPr>
              <a:t>Depression</a:t>
            </a:r>
            <a:endParaRPr lang="en-US" sz="4800" b="1"/>
          </a:p>
        </p:txBody>
      </p:sp>
      <p:sp>
        <p:nvSpPr>
          <p:cNvPr id="5" name="TextBox 4">
            <a:extLst>
              <a:ext uri="{FF2B5EF4-FFF2-40B4-BE49-F238E27FC236}">
                <a16:creationId xmlns:a16="http://schemas.microsoft.com/office/drawing/2014/main" id="{38121D89-5F0F-08E0-99F5-CF34C9F22F25}"/>
              </a:ext>
            </a:extLst>
          </p:cNvPr>
          <p:cNvSpPr txBox="1"/>
          <p:nvPr/>
        </p:nvSpPr>
        <p:spPr>
          <a:xfrm>
            <a:off x="756092" y="3904311"/>
            <a:ext cx="3275672" cy="2140921"/>
          </a:xfrm>
          <a:prstGeom prst="rect">
            <a:avLst/>
          </a:prstGeom>
          <a:noFill/>
        </p:spPr>
        <p:txBody>
          <a:bodyPr wrap="square" lIns="91440" tIns="45720" rIns="91440" bIns="45720" rtlCol="0" anchor="t">
            <a:spAutoFit/>
          </a:bodyPr>
          <a:lstStyle/>
          <a:p>
            <a:pPr marL="285750" indent="-285750">
              <a:lnSpc>
                <a:spcPct val="150000"/>
              </a:lnSpc>
              <a:buFont typeface="Arial"/>
              <a:buChar char="•"/>
            </a:pPr>
            <a:r>
              <a:rPr lang="en-US" altLang="zh-TW" b="1">
                <a:latin typeface="Arial"/>
                <a:ea typeface="+mn-lt"/>
                <a:cs typeface="Arial"/>
              </a:rPr>
              <a:t>21 millions </a:t>
            </a:r>
            <a:r>
              <a:rPr lang="en-US" altLang="zh-TW">
                <a:latin typeface="Arial"/>
                <a:ea typeface="+mn-lt"/>
                <a:cs typeface="Arial"/>
              </a:rPr>
              <a:t> of American adults per year.</a:t>
            </a:r>
            <a:endParaRPr lang="en-US"/>
          </a:p>
          <a:p>
            <a:pPr marL="285750" indent="-285750">
              <a:lnSpc>
                <a:spcPct val="150000"/>
              </a:lnSpc>
              <a:buFont typeface="Arial"/>
              <a:buChar char="•"/>
            </a:pPr>
            <a:r>
              <a:rPr lang="en-US" b="1">
                <a:latin typeface="Arial"/>
                <a:ea typeface="PMingLiU"/>
                <a:cs typeface="Arial"/>
              </a:rPr>
              <a:t>3.7 millions</a:t>
            </a:r>
            <a:r>
              <a:rPr lang="en-US">
                <a:latin typeface="Arial"/>
                <a:ea typeface="PMingLiU"/>
                <a:cs typeface="Arial"/>
              </a:rPr>
              <a:t> of American</a:t>
            </a:r>
            <a:endParaRPr lang="en-US">
              <a:latin typeface="Aptos" panose="02110004020202020204"/>
              <a:ea typeface="PMingLiU"/>
              <a:cs typeface="Arial"/>
            </a:endParaRPr>
          </a:p>
          <a:p>
            <a:pPr>
              <a:lnSpc>
                <a:spcPct val="150000"/>
              </a:lnSpc>
            </a:pPr>
            <a:r>
              <a:rPr lang="en-US">
                <a:latin typeface="Arial"/>
                <a:ea typeface="PMingLiU"/>
                <a:cs typeface="Arial"/>
              </a:rPr>
              <a:t>     youth per year.</a:t>
            </a:r>
            <a:endParaRPr lang="en-US"/>
          </a:p>
          <a:p>
            <a:pPr>
              <a:lnSpc>
                <a:spcPct val="150000"/>
              </a:lnSpc>
            </a:pPr>
            <a:endParaRPr lang="en-US"/>
          </a:p>
        </p:txBody>
      </p:sp>
      <p:sp>
        <p:nvSpPr>
          <p:cNvPr id="6" name="TextBox 5">
            <a:extLst>
              <a:ext uri="{FF2B5EF4-FFF2-40B4-BE49-F238E27FC236}">
                <a16:creationId xmlns:a16="http://schemas.microsoft.com/office/drawing/2014/main" id="{4D324CEB-2BD3-23E7-E610-865A681E06D7}"/>
              </a:ext>
            </a:extLst>
          </p:cNvPr>
          <p:cNvSpPr txBox="1"/>
          <p:nvPr/>
        </p:nvSpPr>
        <p:spPr>
          <a:xfrm>
            <a:off x="4462520" y="3904311"/>
            <a:ext cx="3278001" cy="2971918"/>
          </a:xfrm>
          <a:prstGeom prst="rect">
            <a:avLst/>
          </a:prstGeom>
          <a:noFill/>
        </p:spPr>
        <p:txBody>
          <a:bodyPr wrap="square" lIns="91440" tIns="45720" rIns="91440" bIns="45720" rtlCol="0" anchor="t">
            <a:spAutoFit/>
          </a:bodyPr>
          <a:lstStyle/>
          <a:p>
            <a:pPr marL="285750" indent="-285750">
              <a:lnSpc>
                <a:spcPct val="150000"/>
              </a:lnSpc>
              <a:buFont typeface="Arial"/>
              <a:buChar char="•"/>
            </a:pPr>
            <a:r>
              <a:rPr lang="en-US" b="1">
                <a:latin typeface="Arial"/>
                <a:ea typeface="PMingLiU"/>
                <a:cs typeface="Arial"/>
              </a:rPr>
              <a:t>23.08 % </a:t>
            </a:r>
            <a:r>
              <a:rPr lang="en-US">
                <a:latin typeface="Arial"/>
                <a:ea typeface="PMingLiU"/>
                <a:cs typeface="Arial"/>
              </a:rPr>
              <a:t>of people in U.S</a:t>
            </a:r>
            <a:endParaRPr lang="en-US">
              <a:latin typeface="Aptos" panose="02110004020202020204"/>
              <a:ea typeface="PMingLiU"/>
              <a:cs typeface="Arial"/>
            </a:endParaRPr>
          </a:p>
          <a:p>
            <a:pPr>
              <a:lnSpc>
                <a:spcPct val="150000"/>
              </a:lnSpc>
            </a:pPr>
            <a:r>
              <a:rPr lang="en-US">
                <a:latin typeface="Arial"/>
                <a:ea typeface="PMingLiU"/>
                <a:cs typeface="Arial"/>
              </a:rPr>
              <a:t>     experienced a mental</a:t>
            </a:r>
            <a:endParaRPr lang="en-US">
              <a:latin typeface="Aptos" panose="02110004020202020204"/>
              <a:ea typeface="PMingLiU"/>
              <a:cs typeface="Arial"/>
            </a:endParaRPr>
          </a:p>
          <a:p>
            <a:pPr>
              <a:lnSpc>
                <a:spcPct val="150000"/>
              </a:lnSpc>
            </a:pPr>
            <a:r>
              <a:rPr lang="en-US">
                <a:latin typeface="Arial"/>
                <a:ea typeface="PMingLiU"/>
                <a:cs typeface="Arial"/>
              </a:rPr>
              <a:t>     illness. </a:t>
            </a:r>
            <a:endParaRPr lang="en-US"/>
          </a:p>
          <a:p>
            <a:pPr marL="285750" indent="-285750">
              <a:lnSpc>
                <a:spcPct val="150000"/>
              </a:lnSpc>
              <a:buFont typeface="Arial"/>
              <a:buChar char="•"/>
            </a:pPr>
            <a:r>
              <a:rPr lang="en-US" b="1">
                <a:latin typeface="Arial"/>
                <a:ea typeface="PMingLiU"/>
                <a:cs typeface="Arial"/>
              </a:rPr>
              <a:t>54.7 % </a:t>
            </a:r>
            <a:r>
              <a:rPr lang="en-US">
                <a:latin typeface="Arial"/>
                <a:ea typeface="PMingLiU"/>
                <a:cs typeface="Arial"/>
              </a:rPr>
              <a:t>of people in U.S</a:t>
            </a:r>
            <a:endParaRPr lang="en-US">
              <a:latin typeface="Aptos" panose="02110004020202020204"/>
              <a:ea typeface="PMingLiU"/>
              <a:cs typeface="Arial"/>
            </a:endParaRPr>
          </a:p>
          <a:p>
            <a:pPr>
              <a:lnSpc>
                <a:spcPct val="150000"/>
              </a:lnSpc>
            </a:pPr>
            <a:r>
              <a:rPr lang="en-US">
                <a:latin typeface="Arial"/>
                <a:ea typeface="PMingLiU"/>
                <a:cs typeface="Arial"/>
              </a:rPr>
              <a:t>     with mental illness did </a:t>
            </a:r>
            <a:endParaRPr lang="en-US">
              <a:latin typeface="Aptos" panose="02110004020202020204"/>
              <a:ea typeface="PMingLiU"/>
              <a:cs typeface="Arial"/>
            </a:endParaRPr>
          </a:p>
          <a:p>
            <a:pPr>
              <a:lnSpc>
                <a:spcPct val="150000"/>
              </a:lnSpc>
            </a:pPr>
            <a:r>
              <a:rPr lang="en-US">
                <a:latin typeface="Arial"/>
                <a:ea typeface="PMingLiU"/>
                <a:cs typeface="Arial"/>
              </a:rPr>
              <a:t>     not seek therapy.</a:t>
            </a:r>
            <a:endParaRPr lang="en-US"/>
          </a:p>
          <a:p>
            <a:pPr>
              <a:lnSpc>
                <a:spcPct val="150000"/>
              </a:lnSpc>
            </a:pPr>
            <a:endParaRPr lang="en-US"/>
          </a:p>
        </p:txBody>
      </p:sp>
      <p:sp>
        <p:nvSpPr>
          <p:cNvPr id="8" name="TextBox 7">
            <a:extLst>
              <a:ext uri="{FF2B5EF4-FFF2-40B4-BE49-F238E27FC236}">
                <a16:creationId xmlns:a16="http://schemas.microsoft.com/office/drawing/2014/main" id="{5982810D-7623-3E81-0E93-A17B4A92FA43}"/>
              </a:ext>
            </a:extLst>
          </p:cNvPr>
          <p:cNvSpPr txBox="1"/>
          <p:nvPr/>
        </p:nvSpPr>
        <p:spPr>
          <a:xfrm>
            <a:off x="8118062" y="3907111"/>
            <a:ext cx="3174282" cy="1714380"/>
          </a:xfrm>
          <a:prstGeom prst="rect">
            <a:avLst/>
          </a:prstGeom>
          <a:noFill/>
        </p:spPr>
        <p:txBody>
          <a:bodyPr wrap="square" lIns="91440" tIns="45720" rIns="91440" bIns="45720" rtlCol="0" anchor="t">
            <a:spAutoFit/>
          </a:bodyPr>
          <a:lstStyle/>
          <a:p>
            <a:pPr marL="285750" indent="-285750">
              <a:lnSpc>
                <a:spcPct val="150000"/>
              </a:lnSpc>
              <a:buFont typeface="Arial"/>
              <a:buChar char="•"/>
            </a:pPr>
            <a:r>
              <a:rPr lang="en-US" b="0">
                <a:latin typeface="Arial"/>
                <a:ea typeface="Calibri"/>
                <a:cs typeface="Calibri"/>
              </a:rPr>
              <a:t>Delayed</a:t>
            </a:r>
            <a:r>
              <a:rPr lang="en-US">
                <a:latin typeface="Arial"/>
                <a:ea typeface="Calibri"/>
                <a:cs typeface="Calibri"/>
              </a:rPr>
              <a:t> or inaccessible</a:t>
            </a:r>
            <a:r>
              <a:rPr lang="en-US" b="0">
                <a:latin typeface="Arial"/>
                <a:ea typeface="Calibri"/>
                <a:cs typeface="Calibri"/>
              </a:rPr>
              <a:t> treatment worsens outcomes</a:t>
            </a:r>
            <a:r>
              <a:rPr lang="en-US">
                <a:latin typeface="Arial"/>
                <a:ea typeface="Calibri"/>
                <a:cs typeface="Calibri"/>
              </a:rPr>
              <a:t>.</a:t>
            </a:r>
            <a:endParaRPr lang="en-US" b="0"/>
          </a:p>
          <a:p>
            <a:pPr>
              <a:lnSpc>
                <a:spcPct val="150000"/>
              </a:lnSpc>
            </a:pPr>
            <a:endParaRPr lang="en-US"/>
          </a:p>
        </p:txBody>
      </p:sp>
      <p:sp>
        <p:nvSpPr>
          <p:cNvPr id="33" name="TextBox 32">
            <a:extLst>
              <a:ext uri="{FF2B5EF4-FFF2-40B4-BE49-F238E27FC236}">
                <a16:creationId xmlns:a16="http://schemas.microsoft.com/office/drawing/2014/main" id="{809F4091-7C9E-D6D0-DC32-1F67B6743644}"/>
              </a:ext>
            </a:extLst>
          </p:cNvPr>
          <p:cNvSpPr txBox="1"/>
          <p:nvPr/>
        </p:nvSpPr>
        <p:spPr>
          <a:xfrm>
            <a:off x="4470401" y="2956781"/>
            <a:ext cx="3273286"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a:latin typeface="Calibri"/>
                <a:ea typeface="Calibri"/>
                <a:cs typeface="Calibri"/>
              </a:rPr>
              <a:t>Mental Health America (MHA) report in 2024</a:t>
            </a:r>
            <a:endParaRPr lang="en-US" sz="2400" b="1"/>
          </a:p>
        </p:txBody>
      </p:sp>
      <p:sp>
        <p:nvSpPr>
          <p:cNvPr id="34" name="TextBox 33">
            <a:extLst>
              <a:ext uri="{FF2B5EF4-FFF2-40B4-BE49-F238E27FC236}">
                <a16:creationId xmlns:a16="http://schemas.microsoft.com/office/drawing/2014/main" id="{C33668BC-31DD-04D3-E505-3D1E683A365F}"/>
              </a:ext>
            </a:extLst>
          </p:cNvPr>
          <p:cNvSpPr txBox="1"/>
          <p:nvPr/>
        </p:nvSpPr>
        <p:spPr>
          <a:xfrm>
            <a:off x="8677964" y="3078260"/>
            <a:ext cx="224624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b="1">
                <a:latin typeface="Calibri"/>
                <a:ea typeface="Calibri"/>
                <a:cs typeface="Calibri"/>
              </a:rPr>
              <a:t>Treatment</a:t>
            </a:r>
            <a:endParaRPr lang="en-US"/>
          </a:p>
        </p:txBody>
      </p:sp>
      <p:sp>
        <p:nvSpPr>
          <p:cNvPr id="10" name="TextBox 9">
            <a:extLst>
              <a:ext uri="{FF2B5EF4-FFF2-40B4-BE49-F238E27FC236}">
                <a16:creationId xmlns:a16="http://schemas.microsoft.com/office/drawing/2014/main" id="{D38410B2-3416-172D-03FF-D3631F766FA1}"/>
              </a:ext>
            </a:extLst>
          </p:cNvPr>
          <p:cNvSpPr txBox="1"/>
          <p:nvPr/>
        </p:nvSpPr>
        <p:spPr>
          <a:xfrm>
            <a:off x="8405192" y="2979531"/>
            <a:ext cx="2776717" cy="369332"/>
          </a:xfrm>
          <a:prstGeom prst="rect">
            <a:avLst/>
          </a:prstGeom>
          <a:noFill/>
        </p:spPr>
        <p:txBody>
          <a:bodyPr wrap="square" rtlCol="0">
            <a:spAutoFit/>
          </a:bodyPr>
          <a:lstStyle/>
          <a:p>
            <a:endParaRPr lang="en-US"/>
          </a:p>
        </p:txBody>
      </p:sp>
    </p:spTree>
    <p:extLst>
      <p:ext uri="{BB962C8B-B14F-4D97-AF65-F5344CB8AC3E}">
        <p14:creationId xmlns:p14="http://schemas.microsoft.com/office/powerpoint/2010/main" val="3151499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D4B54-6E83-96FF-D808-AF653A7587B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1177F0E-D139-D086-E2B3-055FAB245737}"/>
              </a:ext>
            </a:extLst>
          </p:cNvPr>
          <p:cNvSpPr>
            <a:spLocks noGrp="1"/>
          </p:cNvSpPr>
          <p:nvPr>
            <p:ph idx="1"/>
          </p:nvPr>
        </p:nvSpPr>
        <p:spPr/>
        <p:txBody>
          <a:bodyPr vert="horz" lIns="91440" tIns="45720" rIns="91440" bIns="45720" rtlCol="0" anchor="t">
            <a:normAutofit/>
          </a:bodyPr>
          <a:lstStyle/>
          <a:p>
            <a:pPr marL="171450" indent="-171450">
              <a:lnSpc>
                <a:spcPct val="100000"/>
              </a:lnSpc>
              <a:spcBef>
                <a:spcPts val="0"/>
              </a:spcBef>
              <a:buFont typeface="Arial,Sans-Serif" panose="020B0604020202020204" pitchFamily="34" charset="0"/>
            </a:pPr>
            <a:r>
              <a:rPr lang="en-US" sz="1200">
                <a:latin typeface="Calibri"/>
                <a:ea typeface="Calibri"/>
                <a:cs typeface="Calibri"/>
              </a:rPr>
              <a:t>The COVID-19 pandemic has further intensified mental health concerns.</a:t>
            </a:r>
            <a:endParaRPr lang="en-US" sz="1200">
              <a:solidFill>
                <a:srgbClr val="444444"/>
              </a:solidFill>
              <a:latin typeface="Calibri"/>
              <a:ea typeface="Calibri"/>
              <a:cs typeface="Calibri"/>
            </a:endParaRPr>
          </a:p>
          <a:p>
            <a:pPr>
              <a:lnSpc>
                <a:spcPct val="100000"/>
              </a:lnSpc>
              <a:spcBef>
                <a:spcPts val="0"/>
              </a:spcBef>
            </a:pPr>
            <a:r>
              <a:rPr lang="en-US" sz="1200">
                <a:latin typeface="Calibri"/>
                <a:ea typeface="Calibri"/>
                <a:cs typeface="Calibri"/>
              </a:rPr>
              <a:t>(</a:t>
            </a:r>
            <a:r>
              <a:rPr lang="en-US" sz="1200">
                <a:solidFill>
                  <a:srgbClr val="444444"/>
                </a:solidFill>
                <a:latin typeface="Calibri"/>
                <a:ea typeface="Calibri"/>
                <a:cs typeface="Calibri"/>
                <a:hlinkClick r:id="rId2"/>
              </a:rPr>
              <a:t>https://pubmed.ncbi.nlm.nih.gov/34655485/）</a:t>
            </a:r>
            <a:endParaRPr lang="en-US" sz="1200">
              <a:solidFill>
                <a:srgbClr val="444444"/>
              </a:solidFill>
              <a:latin typeface="Calibri"/>
              <a:ea typeface="Calibri"/>
              <a:cs typeface="Calibri"/>
            </a:endParaRPr>
          </a:p>
          <a:p>
            <a:pPr>
              <a:lnSpc>
                <a:spcPct val="100000"/>
              </a:lnSpc>
              <a:spcBef>
                <a:spcPts val="0"/>
              </a:spcBef>
            </a:pPr>
            <a:endParaRPr lang="en-US" sz="1200">
              <a:solidFill>
                <a:srgbClr val="444444"/>
              </a:solidFill>
              <a:latin typeface="Calibri"/>
              <a:ea typeface="Calibri"/>
              <a:cs typeface="Calibri"/>
            </a:endParaRPr>
          </a:p>
          <a:p>
            <a:pPr>
              <a:lnSpc>
                <a:spcPct val="100000"/>
              </a:lnSpc>
              <a:spcBef>
                <a:spcPts val="0"/>
              </a:spcBef>
            </a:pPr>
            <a:endParaRPr lang="en-US" sz="1200">
              <a:solidFill>
                <a:srgbClr val="444444"/>
              </a:solidFill>
              <a:latin typeface="Calibri"/>
              <a:ea typeface="Calibri"/>
              <a:cs typeface="Calibri"/>
            </a:endParaRPr>
          </a:p>
          <a:p>
            <a:pPr marL="171450" indent="-171450">
              <a:lnSpc>
                <a:spcPct val="100000"/>
              </a:lnSpc>
              <a:spcBef>
                <a:spcPts val="0"/>
              </a:spcBef>
              <a:buFont typeface="Arial,Sans-Serif" panose="020B0604020202020204" pitchFamily="34" charset="0"/>
            </a:pPr>
            <a:r>
              <a:rPr lang="en-US" sz="1200">
                <a:latin typeface="Calibri"/>
                <a:ea typeface="Calibri"/>
                <a:cs typeface="Calibri"/>
              </a:rPr>
              <a:t>Major depression is one of the most common mental illnesses, affecting:</a:t>
            </a:r>
            <a:endParaRPr lang="en-US" sz="1200">
              <a:solidFill>
                <a:srgbClr val="444444"/>
              </a:solidFill>
              <a:latin typeface="Calibri"/>
              <a:ea typeface="Calibri"/>
              <a:cs typeface="Calibri"/>
            </a:endParaRPr>
          </a:p>
          <a:p>
            <a:pPr marL="628650" lvl="1" indent="-171450">
              <a:lnSpc>
                <a:spcPct val="100000"/>
              </a:lnSpc>
              <a:spcBef>
                <a:spcPts val="0"/>
              </a:spcBef>
              <a:buFont typeface="Arial,Sans-Serif" panose="020B0604020202020204" pitchFamily="34" charset="0"/>
            </a:pPr>
            <a:r>
              <a:rPr lang="en-US" sz="1200">
                <a:latin typeface="Calibri"/>
                <a:ea typeface="Calibri"/>
                <a:cs typeface="Calibri"/>
              </a:rPr>
              <a:t>More than 21 millions of American adults per year.</a:t>
            </a:r>
            <a:endParaRPr lang="en-US" sz="1200">
              <a:solidFill>
                <a:srgbClr val="444444"/>
              </a:solidFill>
              <a:latin typeface="Calibri"/>
              <a:ea typeface="Calibri"/>
              <a:cs typeface="Calibri"/>
            </a:endParaRPr>
          </a:p>
          <a:p>
            <a:pPr marL="628650" lvl="1" indent="-171450">
              <a:lnSpc>
                <a:spcPct val="100000"/>
              </a:lnSpc>
              <a:spcBef>
                <a:spcPts val="0"/>
              </a:spcBef>
              <a:buFont typeface="Arial,Sans-Serif" panose="020B0604020202020204" pitchFamily="34" charset="0"/>
            </a:pPr>
            <a:r>
              <a:rPr lang="en-US" sz="1200">
                <a:latin typeface="Calibri"/>
                <a:ea typeface="Calibri"/>
                <a:cs typeface="Calibri"/>
              </a:rPr>
              <a:t>More than 3.7 millions of American youth per year. </a:t>
            </a:r>
            <a:br>
              <a:rPr lang="en-US" sz="1200">
                <a:latin typeface="Calibri"/>
                <a:ea typeface="Calibri"/>
                <a:cs typeface="Calibri"/>
              </a:rPr>
            </a:br>
            <a:r>
              <a:rPr lang="en-US" sz="1200">
                <a:latin typeface="Calibri"/>
                <a:ea typeface="Calibri"/>
                <a:cs typeface="Calibri"/>
              </a:rPr>
              <a:t>(</a:t>
            </a:r>
            <a:r>
              <a:rPr lang="en-US" sz="1200">
                <a:solidFill>
                  <a:srgbClr val="444444"/>
                </a:solidFill>
                <a:latin typeface="Calibri"/>
                <a:ea typeface="Calibri"/>
                <a:cs typeface="Calibri"/>
                <a:hlinkClick r:id="rId3"/>
              </a:rPr>
              <a:t>https://mhanational.org/conditions/depression/</a:t>
            </a:r>
            <a:r>
              <a:rPr lang="en-US" sz="1200">
                <a:latin typeface="Calibri"/>
                <a:ea typeface="Calibri"/>
                <a:cs typeface="Calibri"/>
              </a:rPr>
              <a:t> )</a:t>
            </a:r>
            <a:endParaRPr lang="en-US" sz="1200">
              <a:solidFill>
                <a:srgbClr val="444444"/>
              </a:solidFill>
              <a:latin typeface="Calibri"/>
              <a:ea typeface="Calibri"/>
              <a:cs typeface="Calibri"/>
            </a:endParaRPr>
          </a:p>
          <a:p>
            <a:pPr marL="685800">
              <a:lnSpc>
                <a:spcPct val="100000"/>
              </a:lnSpc>
              <a:spcBef>
                <a:spcPts val="0"/>
              </a:spcBef>
            </a:pPr>
            <a:r>
              <a:rPr lang="en-US" sz="1200">
                <a:latin typeface="Calibri"/>
                <a:ea typeface="Calibri"/>
                <a:cs typeface="Calibri"/>
              </a:rPr>
              <a:t>Delayed or inaccessible treatment worsens outcomes </a:t>
            </a:r>
            <a:br>
              <a:rPr lang="en-US" sz="1200">
                <a:latin typeface="Calibri"/>
                <a:ea typeface="Calibri"/>
                <a:cs typeface="Calibri"/>
              </a:rPr>
            </a:br>
            <a:r>
              <a:rPr lang="en-US" sz="1200">
                <a:latin typeface="Calibri"/>
                <a:ea typeface="Calibri"/>
                <a:cs typeface="Calibri"/>
              </a:rPr>
              <a:t> </a:t>
            </a:r>
            <a:br>
              <a:rPr lang="en-US" sz="1200">
                <a:latin typeface="Calibri"/>
                <a:ea typeface="Calibri"/>
                <a:cs typeface="Calibri"/>
              </a:rPr>
            </a:br>
            <a:r>
              <a:rPr lang="en-US" sz="1200">
                <a:latin typeface="Calibri"/>
                <a:ea typeface="Calibri"/>
                <a:cs typeface="Calibri"/>
              </a:rPr>
              <a:t>(</a:t>
            </a:r>
            <a:r>
              <a:rPr lang="en-US" sz="1200">
                <a:latin typeface="Calibri"/>
                <a:ea typeface="Calibri"/>
                <a:cs typeface="Calibri"/>
                <a:hlinkClick r:id="rId4"/>
              </a:rPr>
              <a:t>https://www.mentalhealthfirstaid.org/2021/06/the-importance-of-early-intervention-for-people-facing-mental-health-challenges/</a:t>
            </a:r>
            <a:r>
              <a:rPr lang="en-US" sz="1200">
                <a:latin typeface="Calibri"/>
                <a:ea typeface="Calibri"/>
                <a:cs typeface="Calibri"/>
              </a:rPr>
              <a:t>?) </a:t>
            </a:r>
            <a:endParaRPr lang="en-US" sz="1200">
              <a:solidFill>
                <a:srgbClr val="444444"/>
              </a:solidFill>
              <a:latin typeface="Calibri"/>
              <a:ea typeface="Calibri"/>
              <a:cs typeface="Calibri"/>
            </a:endParaRPr>
          </a:p>
          <a:p>
            <a:pPr marL="685800">
              <a:lnSpc>
                <a:spcPct val="100000"/>
              </a:lnSpc>
              <a:spcBef>
                <a:spcPts val="0"/>
              </a:spcBef>
            </a:pPr>
            <a:endParaRPr lang="en-US" sz="1200">
              <a:solidFill>
                <a:srgbClr val="444444"/>
              </a:solidFill>
              <a:latin typeface="Calibri"/>
              <a:ea typeface="Calibri"/>
              <a:cs typeface="Calibri"/>
            </a:endParaRPr>
          </a:p>
          <a:p>
            <a:pPr marL="685800">
              <a:lnSpc>
                <a:spcPct val="100000"/>
              </a:lnSpc>
              <a:spcBef>
                <a:spcPts val="0"/>
              </a:spcBef>
            </a:pPr>
            <a:r>
              <a:rPr lang="en-US" sz="1200">
                <a:latin typeface="Calibri"/>
                <a:ea typeface="Calibri"/>
                <a:cs typeface="Calibri"/>
              </a:rPr>
              <a:t>Mental health services are not available in most of Asia, and the population usually results in self-care by not going through therapy. </a:t>
            </a:r>
            <a:endParaRPr lang="en-US"/>
          </a:p>
        </p:txBody>
      </p:sp>
    </p:spTree>
    <p:extLst>
      <p:ext uri="{BB962C8B-B14F-4D97-AF65-F5344CB8AC3E}">
        <p14:creationId xmlns:p14="http://schemas.microsoft.com/office/powerpoint/2010/main" val="2703615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540CFA1C-A077-069C-775E-92206CBF0503}"/>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B5891D-5538-CC80-7CE0-BBC03CCC8A5C}"/>
              </a:ext>
            </a:extLst>
          </p:cNvPr>
          <p:cNvSpPr>
            <a:spLocks noGrp="1"/>
          </p:cNvSpPr>
          <p:nvPr>
            <p:ph type="title"/>
          </p:nvPr>
        </p:nvSpPr>
        <p:spPr>
          <a:xfrm>
            <a:off x="686834" y="1153572"/>
            <a:ext cx="3200400" cy="4461163"/>
          </a:xfrm>
        </p:spPr>
        <p:txBody>
          <a:bodyPr>
            <a:normAutofit/>
          </a:bodyPr>
          <a:lstStyle/>
          <a:p>
            <a:r>
              <a:rPr lang="en-US">
                <a:solidFill>
                  <a:srgbClr val="FFFFFF"/>
                </a:solidFill>
              </a:rPr>
              <a:t>Why we want to do it?</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Content Placeholder 2">
            <a:extLst>
              <a:ext uri="{FF2B5EF4-FFF2-40B4-BE49-F238E27FC236}">
                <a16:creationId xmlns:a16="http://schemas.microsoft.com/office/drawing/2014/main" id="{0B4ABD25-F139-F432-226B-A57BADC14EE5}"/>
              </a:ext>
            </a:extLst>
          </p:cNvPr>
          <p:cNvSpPr>
            <a:spLocks noGrp="1"/>
          </p:cNvSpPr>
          <p:nvPr>
            <p:ph idx="1"/>
          </p:nvPr>
        </p:nvSpPr>
        <p:spPr>
          <a:xfrm>
            <a:off x="4270612" y="1717778"/>
            <a:ext cx="7480751" cy="4834663"/>
          </a:xfrm>
        </p:spPr>
        <p:txBody>
          <a:bodyPr vert="horz" lIns="91440" tIns="45720" rIns="91440" bIns="45720" rtlCol="0" anchor="ctr">
            <a:normAutofit/>
          </a:bodyPr>
          <a:lstStyle/>
          <a:p>
            <a:pPr marL="0" indent="0">
              <a:lnSpc>
                <a:spcPct val="150000"/>
              </a:lnSpc>
              <a:buNone/>
            </a:pPr>
            <a:r>
              <a:rPr lang="en-US" sz="2400" b="1">
                <a:ea typeface="+mn-lt"/>
                <a:cs typeface="+mn-lt"/>
              </a:rPr>
              <a:t> - 23.08% </a:t>
            </a:r>
            <a:r>
              <a:rPr lang="en-US" sz="2400">
                <a:ea typeface="+mn-lt"/>
                <a:cs typeface="+mn-lt"/>
              </a:rPr>
              <a:t>of people in U.S, experienced a mental</a:t>
            </a:r>
            <a:br>
              <a:rPr lang="en-US" sz="2400">
                <a:ea typeface="+mn-lt"/>
                <a:cs typeface="+mn-lt"/>
              </a:rPr>
            </a:br>
            <a:r>
              <a:rPr lang="en-US" sz="2400">
                <a:ea typeface="+mn-lt"/>
                <a:cs typeface="+mn-lt"/>
              </a:rPr>
              <a:t>       illness in 2024 (60 Million)</a:t>
            </a:r>
            <a:endParaRPr lang="en-US" sz="2400"/>
          </a:p>
          <a:p>
            <a:pPr marL="0" indent="0">
              <a:lnSpc>
                <a:spcPct val="150000"/>
              </a:lnSpc>
              <a:buNone/>
            </a:pPr>
            <a:r>
              <a:rPr lang="en-US" sz="2400" b="1">
                <a:ea typeface="+mn-lt"/>
                <a:cs typeface="+mn-lt"/>
              </a:rPr>
              <a:t> - 54.7% </a:t>
            </a:r>
            <a:r>
              <a:rPr lang="en-US" sz="2400">
                <a:ea typeface="+mn-lt"/>
                <a:cs typeface="+mn-lt"/>
              </a:rPr>
              <a:t>of adults with mental illness did not seek</a:t>
            </a:r>
            <a:br>
              <a:rPr lang="en-US" sz="2400">
                <a:ea typeface="+mn-lt"/>
                <a:cs typeface="+mn-lt"/>
              </a:rPr>
            </a:br>
            <a:r>
              <a:rPr lang="en-US" sz="2400">
                <a:ea typeface="+mn-lt"/>
                <a:cs typeface="+mn-lt"/>
              </a:rPr>
              <a:t>       therapy in 2024. (28 Million)                                             </a:t>
            </a:r>
            <a:endParaRPr lang="en-US" sz="2400"/>
          </a:p>
          <a:p>
            <a:pPr>
              <a:lnSpc>
                <a:spcPct val="150000"/>
              </a:lnSpc>
            </a:pPr>
            <a:endParaRPr lang="en-US" sz="2400">
              <a:ea typeface="Open Sans"/>
              <a:cs typeface="Open Sans"/>
            </a:endParaRPr>
          </a:p>
          <a:p>
            <a:endParaRPr lang="en-US" sz="2400"/>
          </a:p>
        </p:txBody>
      </p:sp>
      <p:sp>
        <p:nvSpPr>
          <p:cNvPr id="3" name="TextBox 2">
            <a:extLst>
              <a:ext uri="{FF2B5EF4-FFF2-40B4-BE49-F238E27FC236}">
                <a16:creationId xmlns:a16="http://schemas.microsoft.com/office/drawing/2014/main" id="{81A6B415-9FB1-4092-FF64-57D734036B38}"/>
              </a:ext>
            </a:extLst>
          </p:cNvPr>
          <p:cNvSpPr txBox="1"/>
          <p:nvPr/>
        </p:nvSpPr>
        <p:spPr>
          <a:xfrm>
            <a:off x="4271617" y="1455530"/>
            <a:ext cx="7469808" cy="523220"/>
          </a:xfrm>
          <a:prstGeom prst="rect">
            <a:avLst/>
          </a:prstGeom>
          <a:solidFill>
            <a:schemeClr val="tx2">
              <a:lumMod val="10000"/>
              <a:lumOff val="9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t>Mental Health America (MHA) report in 2024</a:t>
            </a:r>
            <a:endParaRPr lang="en-US"/>
          </a:p>
        </p:txBody>
      </p:sp>
    </p:spTree>
    <p:extLst>
      <p:ext uri="{BB962C8B-B14F-4D97-AF65-F5344CB8AC3E}">
        <p14:creationId xmlns:p14="http://schemas.microsoft.com/office/powerpoint/2010/main" val="1560462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Content Placeholder 2">
            <a:extLst>
              <a:ext uri="{FF2B5EF4-FFF2-40B4-BE49-F238E27FC236}">
                <a16:creationId xmlns:a16="http://schemas.microsoft.com/office/drawing/2014/main" id="{AAAA0DC9-10AB-14A0-C8A8-9B0C49489CC9}"/>
              </a:ext>
            </a:extLst>
          </p:cNvPr>
          <p:cNvGraphicFramePr>
            <a:graphicFrameLocks noGrp="1"/>
          </p:cNvGraphicFramePr>
          <p:nvPr>
            <p:ph idx="1"/>
            <p:extLst>
              <p:ext uri="{D42A27DB-BD31-4B8C-83A1-F6EECF244321}">
                <p14:modId xmlns:p14="http://schemas.microsoft.com/office/powerpoint/2010/main" val="403801229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5" name="Thought Bubble: Cloud 24">
            <a:extLst>
              <a:ext uri="{FF2B5EF4-FFF2-40B4-BE49-F238E27FC236}">
                <a16:creationId xmlns:a16="http://schemas.microsoft.com/office/drawing/2014/main" id="{D471D77F-FE37-6360-786A-6C91EFB80B14}"/>
              </a:ext>
            </a:extLst>
          </p:cNvPr>
          <p:cNvSpPr/>
          <p:nvPr/>
        </p:nvSpPr>
        <p:spPr>
          <a:xfrm>
            <a:off x="-2307060" y="-180799"/>
            <a:ext cx="16589037" cy="1438345"/>
          </a:xfrm>
          <a:prstGeom prst="cloudCallou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itle 1">
            <a:extLst>
              <a:ext uri="{FF2B5EF4-FFF2-40B4-BE49-F238E27FC236}">
                <a16:creationId xmlns:a16="http://schemas.microsoft.com/office/drawing/2014/main" id="{063F171A-8B5D-F765-3995-FF4622D1363B}"/>
              </a:ext>
            </a:extLst>
          </p:cNvPr>
          <p:cNvSpPr txBox="1">
            <a:spLocks/>
          </p:cNvSpPr>
          <p:nvPr/>
        </p:nvSpPr>
        <p:spPr>
          <a:xfrm>
            <a:off x="2428461" y="-3488"/>
            <a:ext cx="7081079" cy="13476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t>What is Mind-Care AI</a:t>
            </a:r>
          </a:p>
        </p:txBody>
      </p:sp>
    </p:spTree>
    <p:extLst>
      <p:ext uri="{BB962C8B-B14F-4D97-AF65-F5344CB8AC3E}">
        <p14:creationId xmlns:p14="http://schemas.microsoft.com/office/powerpoint/2010/main" val="14796017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hought Bubble: Cloud 10">
            <a:extLst>
              <a:ext uri="{FF2B5EF4-FFF2-40B4-BE49-F238E27FC236}">
                <a16:creationId xmlns:a16="http://schemas.microsoft.com/office/drawing/2014/main" id="{4A8DEEAF-CA56-8D5B-0D48-69D8FA1BE524}"/>
              </a:ext>
            </a:extLst>
          </p:cNvPr>
          <p:cNvSpPr/>
          <p:nvPr/>
        </p:nvSpPr>
        <p:spPr>
          <a:xfrm>
            <a:off x="-2307060" y="-180799"/>
            <a:ext cx="16589037" cy="1438345"/>
          </a:xfrm>
          <a:prstGeom prst="cloudCallou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0592BE6-BBF0-347F-EF4F-E9747816FEE1}"/>
              </a:ext>
            </a:extLst>
          </p:cNvPr>
          <p:cNvGrpSpPr/>
          <p:nvPr/>
        </p:nvGrpSpPr>
        <p:grpSpPr>
          <a:xfrm>
            <a:off x="847435" y="1565759"/>
            <a:ext cx="4739050" cy="2533247"/>
            <a:chOff x="847435" y="1521585"/>
            <a:chExt cx="4739050" cy="2533247"/>
          </a:xfrm>
        </p:grpSpPr>
        <p:sp>
          <p:nvSpPr>
            <p:cNvPr id="2" name="Rectangle 4">
              <a:extLst>
                <a:ext uri="{FF2B5EF4-FFF2-40B4-BE49-F238E27FC236}">
                  <a16:creationId xmlns:a16="http://schemas.microsoft.com/office/drawing/2014/main" id="{0A985C09-F631-23CA-BE05-3B9F6078B9E4}"/>
                </a:ext>
              </a:extLst>
            </p:cNvPr>
            <p:cNvSpPr/>
            <p:nvPr/>
          </p:nvSpPr>
          <p:spPr>
            <a:xfrm>
              <a:off x="847435" y="1521585"/>
              <a:ext cx="4739050" cy="2533247"/>
            </a:xfrm>
            <a:prstGeom prst="roundRect">
              <a:avLst/>
            </a:prstGeom>
            <a:solidFill>
              <a:srgbClr val="ADC4CA"/>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3000" b="1">
                <a:solidFill>
                  <a:srgbClr val="000000"/>
                </a:solidFill>
                <a:latin typeface="Calibri"/>
                <a:ea typeface="Calibri"/>
                <a:cs typeface="Calibri"/>
              </a:endParaRPr>
            </a:p>
            <a:p>
              <a:pPr algn="ctr"/>
              <a:endParaRPr lang="en-US" sz="3000" b="1">
                <a:solidFill>
                  <a:srgbClr val="000000"/>
                </a:solidFill>
                <a:latin typeface="Calibri"/>
                <a:ea typeface="Calibri"/>
                <a:cs typeface="Calibri"/>
              </a:endParaRPr>
            </a:p>
            <a:p>
              <a:pPr algn="ctr"/>
              <a:r>
                <a:rPr lang="en-US" sz="3000" b="1">
                  <a:solidFill>
                    <a:srgbClr val="000000"/>
                  </a:solidFill>
                  <a:latin typeface="Calibri"/>
                  <a:ea typeface="Calibri"/>
                  <a:cs typeface="Calibri"/>
                </a:rPr>
                <a:t>Limited Access to Mental Support</a:t>
              </a:r>
              <a:endParaRPr lang="en-US"/>
            </a:p>
          </p:txBody>
        </p:sp>
        <p:pic>
          <p:nvPicPr>
            <p:cNvPr id="13" name="Picture 12" descr="Healthcare ">
              <a:extLst>
                <a:ext uri="{FF2B5EF4-FFF2-40B4-BE49-F238E27FC236}">
                  <a16:creationId xmlns:a16="http://schemas.microsoft.com/office/drawing/2014/main" id="{2EF6ED7A-D349-18D5-87BE-9DDEE67F4358}"/>
                </a:ext>
              </a:extLst>
            </p:cNvPr>
            <p:cNvPicPr>
              <a:picLocks noChangeAspect="1"/>
            </p:cNvPicPr>
            <p:nvPr/>
          </p:nvPicPr>
          <p:blipFill>
            <a:blip r:embed="rId3"/>
            <a:stretch>
              <a:fillRect/>
            </a:stretch>
          </p:blipFill>
          <p:spPr>
            <a:xfrm>
              <a:off x="2701865" y="1631831"/>
              <a:ext cx="1175027" cy="1175027"/>
            </a:xfrm>
            <a:prstGeom prst="rect">
              <a:avLst/>
            </a:prstGeom>
          </p:spPr>
        </p:pic>
      </p:grpSp>
      <p:grpSp>
        <p:nvGrpSpPr>
          <p:cNvPr id="16" name="Group 15">
            <a:extLst>
              <a:ext uri="{FF2B5EF4-FFF2-40B4-BE49-F238E27FC236}">
                <a16:creationId xmlns:a16="http://schemas.microsoft.com/office/drawing/2014/main" id="{1428793D-96AD-B820-0157-60A86FDC3C31}"/>
              </a:ext>
            </a:extLst>
          </p:cNvPr>
          <p:cNvGrpSpPr/>
          <p:nvPr/>
        </p:nvGrpSpPr>
        <p:grpSpPr>
          <a:xfrm>
            <a:off x="848620" y="4240253"/>
            <a:ext cx="4739050" cy="2533247"/>
            <a:chOff x="848620" y="4196079"/>
            <a:chExt cx="4739050" cy="2533247"/>
          </a:xfrm>
        </p:grpSpPr>
        <p:sp>
          <p:nvSpPr>
            <p:cNvPr id="9" name="Rectangle 4">
              <a:extLst>
                <a:ext uri="{FF2B5EF4-FFF2-40B4-BE49-F238E27FC236}">
                  <a16:creationId xmlns:a16="http://schemas.microsoft.com/office/drawing/2014/main" id="{8244DD00-1946-C6A7-25C4-DD256040D3C4}"/>
                </a:ext>
              </a:extLst>
            </p:cNvPr>
            <p:cNvSpPr/>
            <p:nvPr/>
          </p:nvSpPr>
          <p:spPr>
            <a:xfrm>
              <a:off x="848620" y="4196079"/>
              <a:ext cx="4739050" cy="2533247"/>
            </a:xfrm>
            <a:prstGeom prst="roundRect">
              <a:avLst/>
            </a:prstGeom>
            <a:solidFill>
              <a:srgbClr val="92A5C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3000" b="1">
                <a:latin typeface="Calibri"/>
              </a:endParaRPr>
            </a:p>
            <a:p>
              <a:pPr algn="ctr"/>
              <a:endParaRPr lang="en-US" sz="3000" b="1">
                <a:latin typeface="Calibri"/>
              </a:endParaRPr>
            </a:p>
            <a:p>
              <a:pPr algn="ctr"/>
              <a:r>
                <a:rPr lang="en-US" sz="3000" b="1">
                  <a:latin typeface="Calibri"/>
                </a:rPr>
                <a:t>Early Detection &amp; Mood Tracking</a:t>
              </a:r>
              <a:endParaRPr lang="en-US" sz="3000"/>
            </a:p>
          </p:txBody>
        </p:sp>
        <p:pic>
          <p:nvPicPr>
            <p:cNvPr id="14" name="Picture 13" descr="Mental health ">
              <a:extLst>
                <a:ext uri="{FF2B5EF4-FFF2-40B4-BE49-F238E27FC236}">
                  <a16:creationId xmlns:a16="http://schemas.microsoft.com/office/drawing/2014/main" id="{4CAC38D7-6C88-A597-50DA-B991AF576E24}"/>
                </a:ext>
              </a:extLst>
            </p:cNvPr>
            <p:cNvPicPr>
              <a:picLocks noChangeAspect="1"/>
            </p:cNvPicPr>
            <p:nvPr/>
          </p:nvPicPr>
          <p:blipFill>
            <a:blip r:embed="rId4"/>
            <a:srcRect l="-3968" t="366" r="3175" b="-1251"/>
            <a:stretch/>
          </p:blipFill>
          <p:spPr>
            <a:xfrm>
              <a:off x="2647438" y="4310268"/>
              <a:ext cx="1283305" cy="1161892"/>
            </a:xfrm>
            <a:prstGeom prst="rect">
              <a:avLst/>
            </a:prstGeom>
          </p:spPr>
        </p:pic>
      </p:grpSp>
      <p:grpSp>
        <p:nvGrpSpPr>
          <p:cNvPr id="15" name="Group 14">
            <a:extLst>
              <a:ext uri="{FF2B5EF4-FFF2-40B4-BE49-F238E27FC236}">
                <a16:creationId xmlns:a16="http://schemas.microsoft.com/office/drawing/2014/main" id="{437BAEE6-496C-42A1-FB82-4F506305EDC6}"/>
              </a:ext>
            </a:extLst>
          </p:cNvPr>
          <p:cNvGrpSpPr/>
          <p:nvPr/>
        </p:nvGrpSpPr>
        <p:grpSpPr>
          <a:xfrm>
            <a:off x="6547056" y="1565364"/>
            <a:ext cx="4739050" cy="2533247"/>
            <a:chOff x="6547056" y="1521190"/>
            <a:chExt cx="4739050" cy="2533247"/>
          </a:xfrm>
        </p:grpSpPr>
        <p:sp>
          <p:nvSpPr>
            <p:cNvPr id="7" name="Rectangle 4">
              <a:extLst>
                <a:ext uri="{FF2B5EF4-FFF2-40B4-BE49-F238E27FC236}">
                  <a16:creationId xmlns:a16="http://schemas.microsoft.com/office/drawing/2014/main" id="{99521C20-7C50-848A-CBCB-0FBA4EFC2025}"/>
                </a:ext>
              </a:extLst>
            </p:cNvPr>
            <p:cNvSpPr/>
            <p:nvPr/>
          </p:nvSpPr>
          <p:spPr>
            <a:xfrm>
              <a:off x="6547056" y="1521190"/>
              <a:ext cx="4739050" cy="2533247"/>
            </a:xfrm>
            <a:prstGeom prst="roundRect">
              <a:avLst/>
            </a:prstGeom>
            <a:solidFill>
              <a:srgbClr val="92A5C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3000" b="1">
                <a:latin typeface="Calibri"/>
              </a:endParaRPr>
            </a:p>
            <a:p>
              <a:pPr algn="ctr"/>
              <a:endParaRPr lang="en-US" sz="3000" b="1">
                <a:latin typeface="Calibri"/>
              </a:endParaRPr>
            </a:p>
            <a:p>
              <a:pPr algn="ctr"/>
              <a:r>
                <a:rPr lang="en-US" sz="3000" b="1">
                  <a:latin typeface="Calibri"/>
                </a:rPr>
                <a:t>Personalized &amp; Scalable Mental Health Solutions </a:t>
              </a:r>
              <a:endParaRPr lang="en-US" sz="3000"/>
            </a:p>
          </p:txBody>
        </p:sp>
        <p:pic>
          <p:nvPicPr>
            <p:cNvPr id="3" name="Picture 2" descr="Heart Images - Free Download on Freepik">
              <a:extLst>
                <a:ext uri="{FF2B5EF4-FFF2-40B4-BE49-F238E27FC236}">
                  <a16:creationId xmlns:a16="http://schemas.microsoft.com/office/drawing/2014/main" id="{E4670994-FD93-010C-F675-341DE60B676D}"/>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8206764" y="1526998"/>
              <a:ext cx="1453035" cy="1265409"/>
            </a:xfrm>
            <a:prstGeom prst="rect">
              <a:avLst/>
            </a:prstGeom>
          </p:spPr>
        </p:pic>
      </p:grpSp>
      <p:grpSp>
        <p:nvGrpSpPr>
          <p:cNvPr id="17" name="Group 16">
            <a:extLst>
              <a:ext uri="{FF2B5EF4-FFF2-40B4-BE49-F238E27FC236}">
                <a16:creationId xmlns:a16="http://schemas.microsoft.com/office/drawing/2014/main" id="{5ADB3E6D-FDB2-9D79-1553-E94D5BF3FE61}"/>
              </a:ext>
            </a:extLst>
          </p:cNvPr>
          <p:cNvGrpSpPr/>
          <p:nvPr/>
        </p:nvGrpSpPr>
        <p:grpSpPr>
          <a:xfrm>
            <a:off x="6544293" y="4250903"/>
            <a:ext cx="4739050" cy="2533247"/>
            <a:chOff x="6544293" y="4206729"/>
            <a:chExt cx="4739050" cy="2533247"/>
          </a:xfrm>
        </p:grpSpPr>
        <p:sp>
          <p:nvSpPr>
            <p:cNvPr id="8" name="Rectangle 4">
              <a:extLst>
                <a:ext uri="{FF2B5EF4-FFF2-40B4-BE49-F238E27FC236}">
                  <a16:creationId xmlns:a16="http://schemas.microsoft.com/office/drawing/2014/main" id="{33D05CAD-916F-9984-BF2A-6A025BD0B8BF}"/>
                </a:ext>
              </a:extLst>
            </p:cNvPr>
            <p:cNvSpPr/>
            <p:nvPr/>
          </p:nvSpPr>
          <p:spPr>
            <a:xfrm>
              <a:off x="6544293" y="4206729"/>
              <a:ext cx="4739050" cy="2533247"/>
            </a:xfrm>
            <a:prstGeom prst="roundRect">
              <a:avLst/>
            </a:prstGeom>
            <a:solidFill>
              <a:srgbClr val="ADC4CA"/>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3000" b="1">
                <a:solidFill>
                  <a:srgbClr val="000000"/>
                </a:solidFill>
                <a:latin typeface="Calibri"/>
                <a:ea typeface="Calibri"/>
                <a:cs typeface="Calibri"/>
              </a:endParaRPr>
            </a:p>
            <a:p>
              <a:pPr algn="ctr"/>
              <a:endParaRPr lang="en-US" sz="3000" b="1">
                <a:solidFill>
                  <a:srgbClr val="000000"/>
                </a:solidFill>
                <a:latin typeface="Calibri"/>
                <a:ea typeface="Calibri"/>
                <a:cs typeface="Calibri"/>
              </a:endParaRPr>
            </a:p>
            <a:p>
              <a:pPr algn="ctr"/>
              <a:r>
                <a:rPr lang="en-US" sz="3000" b="1">
                  <a:solidFill>
                    <a:srgbClr val="000000"/>
                  </a:solidFill>
                  <a:latin typeface="Calibri"/>
                  <a:ea typeface="Calibri"/>
                  <a:cs typeface="Calibri"/>
                </a:rPr>
                <a:t>Stigma of Seeking Help</a:t>
              </a:r>
              <a:endParaRPr lang="en-US" sz="3000"/>
            </a:p>
          </p:txBody>
        </p:sp>
        <p:pic>
          <p:nvPicPr>
            <p:cNvPr id="4" name="Picture 3" descr="Mental health ">
              <a:extLst>
                <a:ext uri="{FF2B5EF4-FFF2-40B4-BE49-F238E27FC236}">
                  <a16:creationId xmlns:a16="http://schemas.microsoft.com/office/drawing/2014/main" id="{6412CE16-723D-A21B-CD58-60CC7A4CBB90}"/>
                </a:ext>
              </a:extLst>
            </p:cNvPr>
            <p:cNvPicPr>
              <a:picLocks noChangeAspect="1"/>
            </p:cNvPicPr>
            <p:nvPr/>
          </p:nvPicPr>
          <p:blipFill>
            <a:blip r:embed="rId7"/>
            <a:stretch>
              <a:fillRect/>
            </a:stretch>
          </p:blipFill>
          <p:spPr>
            <a:xfrm>
              <a:off x="8357705" y="4343399"/>
              <a:ext cx="1101522" cy="1152940"/>
            </a:xfrm>
            <a:prstGeom prst="rect">
              <a:avLst/>
            </a:prstGeom>
          </p:spPr>
        </p:pic>
      </p:grpSp>
      <p:sp>
        <p:nvSpPr>
          <p:cNvPr id="5" name="Title 4">
            <a:extLst>
              <a:ext uri="{FF2B5EF4-FFF2-40B4-BE49-F238E27FC236}">
                <a16:creationId xmlns:a16="http://schemas.microsoft.com/office/drawing/2014/main" id="{D2F73825-4DD1-7B74-F364-A7C32BDA7606}"/>
              </a:ext>
            </a:extLst>
          </p:cNvPr>
          <p:cNvSpPr>
            <a:spLocks noGrp="1"/>
          </p:cNvSpPr>
          <p:nvPr>
            <p:ph type="title"/>
          </p:nvPr>
        </p:nvSpPr>
        <p:spPr>
          <a:xfrm>
            <a:off x="937591" y="398255"/>
            <a:ext cx="10515600" cy="554492"/>
          </a:xfrm>
        </p:spPr>
        <p:txBody>
          <a:bodyPr>
            <a:normAutofit fontScale="90000"/>
          </a:bodyPr>
          <a:lstStyle/>
          <a:p>
            <a:pPr algn="ctr"/>
            <a:r>
              <a:rPr lang="en-US"/>
              <a:t>What does Mind Care AI Hope to Solve</a:t>
            </a:r>
          </a:p>
        </p:txBody>
      </p:sp>
    </p:spTree>
    <p:extLst>
      <p:ext uri="{BB962C8B-B14F-4D97-AF65-F5344CB8AC3E}">
        <p14:creationId xmlns:p14="http://schemas.microsoft.com/office/powerpoint/2010/main" val="3849105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935A3D-5678-FE0B-9332-EA5374715781}"/>
            </a:ext>
          </a:extLst>
        </p:cNvPr>
        <p:cNvGrpSpPr/>
        <p:nvPr/>
      </p:nvGrpSpPr>
      <p:grpSpPr>
        <a:xfrm>
          <a:off x="0" y="0"/>
          <a:ext cx="0" cy="0"/>
          <a:chOff x="0" y="0"/>
          <a:chExt cx="0" cy="0"/>
        </a:xfrm>
      </p:grpSpPr>
      <p:sp>
        <p:nvSpPr>
          <p:cNvPr id="10" name="Thought Bubble: Cloud 9">
            <a:extLst>
              <a:ext uri="{FF2B5EF4-FFF2-40B4-BE49-F238E27FC236}">
                <a16:creationId xmlns:a16="http://schemas.microsoft.com/office/drawing/2014/main" id="{22485554-CE25-0019-3C27-7A0B8FD27BF8}"/>
              </a:ext>
            </a:extLst>
          </p:cNvPr>
          <p:cNvSpPr/>
          <p:nvPr/>
        </p:nvSpPr>
        <p:spPr>
          <a:xfrm>
            <a:off x="-2252631" y="-255342"/>
            <a:ext cx="16589037" cy="1758605"/>
          </a:xfrm>
          <a:prstGeom prst="cloudCallou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826CE2-2386-4031-53E6-D744623A7D31}"/>
              </a:ext>
            </a:extLst>
          </p:cNvPr>
          <p:cNvSpPr>
            <a:spLocks noGrp="1"/>
          </p:cNvSpPr>
          <p:nvPr>
            <p:ph type="title"/>
          </p:nvPr>
        </p:nvSpPr>
        <p:spPr>
          <a:xfrm>
            <a:off x="842662" y="801659"/>
            <a:ext cx="10515600" cy="775924"/>
          </a:xfrm>
        </p:spPr>
        <p:txBody>
          <a:bodyPr/>
          <a:lstStyle/>
          <a:p>
            <a:pPr algn="ctr"/>
            <a:r>
              <a:rPr lang="en-US"/>
              <a:t>What is the blueprint for Mind-Care AI</a:t>
            </a:r>
          </a:p>
          <a:p>
            <a:pPr algn="ctr"/>
            <a:endParaRPr lang="en-US"/>
          </a:p>
        </p:txBody>
      </p:sp>
      <p:grpSp>
        <p:nvGrpSpPr>
          <p:cNvPr id="14" name="Group 13">
            <a:extLst>
              <a:ext uri="{FF2B5EF4-FFF2-40B4-BE49-F238E27FC236}">
                <a16:creationId xmlns:a16="http://schemas.microsoft.com/office/drawing/2014/main" id="{3D6CD623-08F7-721C-7EC1-75AA6784A6BF}"/>
              </a:ext>
            </a:extLst>
          </p:cNvPr>
          <p:cNvGrpSpPr/>
          <p:nvPr/>
        </p:nvGrpSpPr>
        <p:grpSpPr>
          <a:xfrm>
            <a:off x="825249" y="1652387"/>
            <a:ext cx="2820603" cy="4338458"/>
            <a:chOff x="825249" y="1652387"/>
            <a:chExt cx="2820603" cy="4338458"/>
          </a:xfrm>
        </p:grpSpPr>
        <p:sp>
          <p:nvSpPr>
            <p:cNvPr id="11" name="Rectangle 4">
              <a:extLst>
                <a:ext uri="{FF2B5EF4-FFF2-40B4-BE49-F238E27FC236}">
                  <a16:creationId xmlns:a16="http://schemas.microsoft.com/office/drawing/2014/main" id="{A55D9CED-C0F4-565E-602A-EDE0922D7057}"/>
                </a:ext>
              </a:extLst>
            </p:cNvPr>
            <p:cNvSpPr/>
            <p:nvPr/>
          </p:nvSpPr>
          <p:spPr>
            <a:xfrm>
              <a:off x="825249" y="2125053"/>
              <a:ext cx="2820603" cy="3865792"/>
            </a:xfrm>
            <a:prstGeom prst="roundRect">
              <a:avLst/>
            </a:prstGeom>
            <a:solidFill>
              <a:srgbClr val="92A5C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2600" baseline="0">
                <a:latin typeface="Aptos"/>
              </a:endParaRPr>
            </a:p>
            <a:p>
              <a:pPr algn="ctr"/>
              <a:endParaRPr lang="en-US" sz="2600">
                <a:solidFill>
                  <a:srgbClr val="FFFFFF"/>
                </a:solidFill>
                <a:latin typeface="Aptos"/>
              </a:endParaRPr>
            </a:p>
            <a:p>
              <a:pPr algn="ctr"/>
              <a:endParaRPr lang="en-US" sz="1900">
                <a:solidFill>
                  <a:srgbClr val="000000"/>
                </a:solidFill>
              </a:endParaRPr>
            </a:p>
          </p:txBody>
        </p:sp>
        <p:sp>
          <p:nvSpPr>
            <p:cNvPr id="6" name="文字方塊 5">
              <a:extLst>
                <a:ext uri="{FF2B5EF4-FFF2-40B4-BE49-F238E27FC236}">
                  <a16:creationId xmlns:a16="http://schemas.microsoft.com/office/drawing/2014/main" id="{35D8F771-3DE2-575A-CDDB-6AA6A7CBA923}"/>
                </a:ext>
              </a:extLst>
            </p:cNvPr>
            <p:cNvSpPr txBox="1"/>
            <p:nvPr/>
          </p:nvSpPr>
          <p:spPr>
            <a:xfrm>
              <a:off x="1435036" y="4050535"/>
              <a:ext cx="1588883" cy="544830"/>
            </a:xfrm>
            <a:prstGeom prst="roundRect">
              <a:avLst/>
            </a:prstGeom>
            <a:solidFill>
              <a:schemeClr val="accent2">
                <a:lumMod val="60000"/>
                <a:lumOff val="40000"/>
              </a:schemeClr>
            </a:solidFill>
            <a:ln>
              <a:noFill/>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tLang="zh-TW" sz="2600">
                  <a:solidFill>
                    <a:srgbClr val="FFFFFF"/>
                  </a:solidFill>
                </a:rPr>
                <a:t>B2C </a:t>
              </a:r>
              <a:endParaRPr lang="zh-TW" altLang="en-US"/>
            </a:p>
          </p:txBody>
        </p:sp>
        <p:pic>
          <p:nvPicPr>
            <p:cNvPr id="3" name="Picture 2" descr="A group of people with their faces in the background&#10;&#10;AI-generated content may be incorrect.">
              <a:extLst>
                <a:ext uri="{FF2B5EF4-FFF2-40B4-BE49-F238E27FC236}">
                  <a16:creationId xmlns:a16="http://schemas.microsoft.com/office/drawing/2014/main" id="{92B9F01B-BA6F-863B-4B07-ED1B6212B8FC}"/>
                </a:ext>
              </a:extLst>
            </p:cNvPr>
            <p:cNvPicPr>
              <a:picLocks noChangeAspect="1"/>
            </p:cNvPicPr>
            <p:nvPr/>
          </p:nvPicPr>
          <p:blipFill>
            <a:blip r:embed="rId3"/>
            <a:stretch>
              <a:fillRect/>
            </a:stretch>
          </p:blipFill>
          <p:spPr>
            <a:xfrm>
              <a:off x="1223523" y="1652387"/>
              <a:ext cx="2026024" cy="2026024"/>
            </a:xfrm>
            <a:prstGeom prst="rect">
              <a:avLst/>
            </a:prstGeom>
          </p:spPr>
        </p:pic>
      </p:grpSp>
      <p:grpSp>
        <p:nvGrpSpPr>
          <p:cNvPr id="15" name="Group 14">
            <a:extLst>
              <a:ext uri="{FF2B5EF4-FFF2-40B4-BE49-F238E27FC236}">
                <a16:creationId xmlns:a16="http://schemas.microsoft.com/office/drawing/2014/main" id="{F5EBBC2E-F423-4AE4-AB18-64232920E86F}"/>
              </a:ext>
            </a:extLst>
          </p:cNvPr>
          <p:cNvGrpSpPr/>
          <p:nvPr/>
        </p:nvGrpSpPr>
        <p:grpSpPr>
          <a:xfrm>
            <a:off x="4739896" y="1575082"/>
            <a:ext cx="2686132" cy="4415585"/>
            <a:chOff x="4739896" y="1575082"/>
            <a:chExt cx="2686132" cy="4415585"/>
          </a:xfrm>
        </p:grpSpPr>
        <p:sp>
          <p:nvSpPr>
            <p:cNvPr id="13" name="Rectangle 4">
              <a:extLst>
                <a:ext uri="{FF2B5EF4-FFF2-40B4-BE49-F238E27FC236}">
                  <a16:creationId xmlns:a16="http://schemas.microsoft.com/office/drawing/2014/main" id="{DEECB37E-6D1A-E166-C9DF-F35B4A8E20A4}"/>
                </a:ext>
              </a:extLst>
            </p:cNvPr>
            <p:cNvSpPr/>
            <p:nvPr/>
          </p:nvSpPr>
          <p:spPr>
            <a:xfrm>
              <a:off x="4739896" y="2124876"/>
              <a:ext cx="2686132" cy="3865791"/>
            </a:xfrm>
            <a:prstGeom prst="roundRect">
              <a:avLst/>
            </a:prstGeom>
            <a:solidFill>
              <a:srgbClr val="ADC4CA"/>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2600" baseline="0">
                <a:latin typeface="Aptos"/>
              </a:endParaRPr>
            </a:p>
            <a:p>
              <a:pPr algn="ctr"/>
              <a:endParaRPr lang="en-US" sz="2600">
                <a:solidFill>
                  <a:srgbClr val="FFFFFF"/>
                </a:solidFill>
                <a:latin typeface="Aptos"/>
              </a:endParaRPr>
            </a:p>
            <a:p>
              <a:pPr algn="ctr"/>
              <a:endParaRPr lang="en-US" sz="1900">
                <a:solidFill>
                  <a:srgbClr val="000000"/>
                </a:solidFill>
              </a:endParaRPr>
            </a:p>
          </p:txBody>
        </p:sp>
        <p:pic>
          <p:nvPicPr>
            <p:cNvPr id="4" name="Picture 3" descr="A building with a black background&#10;&#10;AI-generated content may be incorrect.">
              <a:extLst>
                <a:ext uri="{FF2B5EF4-FFF2-40B4-BE49-F238E27FC236}">
                  <a16:creationId xmlns:a16="http://schemas.microsoft.com/office/drawing/2014/main" id="{43B263F3-0188-E64E-9D32-AF5588902A38}"/>
                </a:ext>
              </a:extLst>
            </p:cNvPr>
            <p:cNvPicPr>
              <a:picLocks noChangeAspect="1"/>
            </p:cNvPicPr>
            <p:nvPr/>
          </p:nvPicPr>
          <p:blipFill>
            <a:blip r:embed="rId4"/>
            <a:stretch>
              <a:fillRect/>
            </a:stretch>
          </p:blipFill>
          <p:spPr>
            <a:xfrm>
              <a:off x="5149285" y="1575082"/>
              <a:ext cx="1899350" cy="1862061"/>
            </a:xfrm>
            <a:prstGeom prst="rect">
              <a:avLst/>
            </a:prstGeom>
          </p:spPr>
        </p:pic>
        <p:sp>
          <p:nvSpPr>
            <p:cNvPr id="5" name="文字方塊 5">
              <a:extLst>
                <a:ext uri="{FF2B5EF4-FFF2-40B4-BE49-F238E27FC236}">
                  <a16:creationId xmlns:a16="http://schemas.microsoft.com/office/drawing/2014/main" id="{0E2A88D5-04D7-269C-858A-FC0A0DB45C2B}"/>
                </a:ext>
              </a:extLst>
            </p:cNvPr>
            <p:cNvSpPr txBox="1"/>
            <p:nvPr/>
          </p:nvSpPr>
          <p:spPr>
            <a:xfrm>
              <a:off x="5289859" y="4050535"/>
              <a:ext cx="1588883" cy="544830"/>
            </a:xfrm>
            <a:prstGeom prst="roundRect">
              <a:avLst/>
            </a:prstGeom>
            <a:solidFill>
              <a:schemeClr val="accent2">
                <a:lumMod val="60000"/>
                <a:lumOff val="40000"/>
              </a:schemeClr>
            </a:solidFill>
            <a:ln>
              <a:noFill/>
            </a:ln>
          </p:spPr>
          <p:style>
            <a:lnRef idx="1">
              <a:schemeClr val="accent6"/>
            </a:lnRef>
            <a:fillRef idx="2">
              <a:schemeClr val="accent6"/>
            </a:fillRef>
            <a:effectRef idx="1">
              <a:schemeClr val="accent6"/>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tLang="zh-TW" sz="2600">
                  <a:solidFill>
                    <a:srgbClr val="FFFFFF"/>
                  </a:solidFill>
                  <a:ea typeface="新細明體"/>
                </a:rPr>
                <a:t>B2B</a:t>
              </a:r>
            </a:p>
          </p:txBody>
        </p:sp>
      </p:grpSp>
      <p:grpSp>
        <p:nvGrpSpPr>
          <p:cNvPr id="16" name="Group 15">
            <a:extLst>
              <a:ext uri="{FF2B5EF4-FFF2-40B4-BE49-F238E27FC236}">
                <a16:creationId xmlns:a16="http://schemas.microsoft.com/office/drawing/2014/main" id="{E6892DB6-EA5F-4E95-5A47-AB32C31FADA9}"/>
              </a:ext>
            </a:extLst>
          </p:cNvPr>
          <p:cNvGrpSpPr/>
          <p:nvPr/>
        </p:nvGrpSpPr>
        <p:grpSpPr>
          <a:xfrm>
            <a:off x="8456677" y="1508951"/>
            <a:ext cx="2883356" cy="4514912"/>
            <a:chOff x="8456677" y="1508951"/>
            <a:chExt cx="2883356" cy="4514912"/>
          </a:xfrm>
        </p:grpSpPr>
        <p:sp>
          <p:nvSpPr>
            <p:cNvPr id="9" name="Rectangle 4">
              <a:extLst>
                <a:ext uri="{FF2B5EF4-FFF2-40B4-BE49-F238E27FC236}">
                  <a16:creationId xmlns:a16="http://schemas.microsoft.com/office/drawing/2014/main" id="{6FB652F6-7F2D-898E-7FC9-34F70DD6DE80}"/>
                </a:ext>
              </a:extLst>
            </p:cNvPr>
            <p:cNvSpPr/>
            <p:nvPr/>
          </p:nvSpPr>
          <p:spPr>
            <a:xfrm>
              <a:off x="8456677" y="2159668"/>
              <a:ext cx="2883356" cy="3864195"/>
            </a:xfrm>
            <a:prstGeom prst="roundRect">
              <a:avLst/>
            </a:prstGeom>
            <a:solidFill>
              <a:srgbClr val="92A5C5"/>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3000" b="1">
                <a:solidFill>
                  <a:schemeClr val="bg1"/>
                </a:solidFill>
                <a:latin typeface="Calibri"/>
                <a:ea typeface="Calibri"/>
                <a:cs typeface="Calibri"/>
              </a:endParaRPr>
            </a:p>
          </p:txBody>
        </p:sp>
        <p:pic>
          <p:nvPicPr>
            <p:cNvPr id="8" name="Picture 7" descr="A magnifying glass and a puzzle piece next to a light bulb&#10;&#10;AI-generated content may be incorrect.">
              <a:extLst>
                <a:ext uri="{FF2B5EF4-FFF2-40B4-BE49-F238E27FC236}">
                  <a16:creationId xmlns:a16="http://schemas.microsoft.com/office/drawing/2014/main" id="{BD339D74-9569-8037-F4D0-8BC9FBECD138}"/>
                </a:ext>
              </a:extLst>
            </p:cNvPr>
            <p:cNvPicPr>
              <a:picLocks noChangeAspect="1"/>
            </p:cNvPicPr>
            <p:nvPr/>
          </p:nvPicPr>
          <p:blipFill>
            <a:blip r:embed="rId5"/>
            <a:stretch>
              <a:fillRect/>
            </a:stretch>
          </p:blipFill>
          <p:spPr>
            <a:xfrm>
              <a:off x="8915239" y="1508951"/>
              <a:ext cx="1963273" cy="1963273"/>
            </a:xfrm>
            <a:prstGeom prst="rect">
              <a:avLst/>
            </a:prstGeom>
          </p:spPr>
        </p:pic>
        <p:sp>
          <p:nvSpPr>
            <p:cNvPr id="12" name="文字方塊 11">
              <a:extLst>
                <a:ext uri="{FF2B5EF4-FFF2-40B4-BE49-F238E27FC236}">
                  <a16:creationId xmlns:a16="http://schemas.microsoft.com/office/drawing/2014/main" id="{08E3DDB3-63DA-FB11-73AB-4E3DB7F28A08}"/>
                </a:ext>
              </a:extLst>
            </p:cNvPr>
            <p:cNvSpPr txBox="1"/>
            <p:nvPr/>
          </p:nvSpPr>
          <p:spPr>
            <a:xfrm>
              <a:off x="8807486" y="4052666"/>
              <a:ext cx="2177359" cy="544830"/>
            </a:xfrm>
            <a:prstGeom prst="roundRect">
              <a:avLst/>
            </a:prstGeom>
            <a:solidFill>
              <a:schemeClr val="accent2">
                <a:lumMod val="60000"/>
                <a:lumOff val="40000"/>
              </a:schemeClr>
            </a:solid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TW" sz="2600">
                  <a:solidFill>
                    <a:srgbClr val="FFFFFF"/>
                  </a:solidFill>
                  <a:ea typeface="新細明體"/>
                </a:rPr>
                <a:t>Development</a:t>
              </a:r>
              <a:r>
                <a:rPr lang="zh-TW" altLang="en-US" sz="2600">
                  <a:solidFill>
                    <a:srgbClr val="FFFFFF"/>
                  </a:solidFill>
                  <a:ea typeface="新細明體"/>
                </a:rPr>
                <a:t>​</a:t>
              </a:r>
            </a:p>
          </p:txBody>
        </p:sp>
      </p:grpSp>
    </p:spTree>
    <p:extLst>
      <p:ext uri="{BB962C8B-B14F-4D97-AF65-F5344CB8AC3E}">
        <p14:creationId xmlns:p14="http://schemas.microsoft.com/office/powerpoint/2010/main" val="1639706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8DEDC58-48DB-8E16-5A5B-D46F6E1C97A4}"/>
              </a:ext>
            </a:extLst>
          </p:cNvPr>
          <p:cNvSpPr>
            <a:spLocks noGrp="1"/>
          </p:cNvSpPr>
          <p:nvPr>
            <p:ph type="title"/>
          </p:nvPr>
        </p:nvSpPr>
        <p:spPr>
          <a:xfrm>
            <a:off x="838200" y="365125"/>
            <a:ext cx="10515600" cy="1325563"/>
          </a:xfrm>
        </p:spPr>
        <p:txBody>
          <a:bodyPr>
            <a:normAutofit/>
          </a:bodyPr>
          <a:lstStyle/>
          <a:p>
            <a:r>
              <a:rPr lang="en-US"/>
              <a:t>Data</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3ED54ED-CDE5-DC47-1DCA-732999EA2213}"/>
              </a:ext>
            </a:extLst>
          </p:cNvPr>
          <p:cNvSpPr>
            <a:spLocks noGrp="1"/>
          </p:cNvSpPr>
          <p:nvPr>
            <p:ph idx="1"/>
          </p:nvPr>
        </p:nvSpPr>
        <p:spPr>
          <a:xfrm>
            <a:off x="838200" y="1825625"/>
            <a:ext cx="10515600" cy="4351338"/>
          </a:xfrm>
        </p:spPr>
        <p:txBody>
          <a:bodyPr vert="horz" lIns="91440" tIns="45720" rIns="91440" bIns="45720" rtlCol="0" anchor="t">
            <a:normAutofit/>
          </a:bodyPr>
          <a:lstStyle/>
          <a:p>
            <a:r>
              <a:rPr lang="en-US"/>
              <a:t>We got sources from professional resources using Google Scholar and saved our sources to Google Drive and Pinecone. After we store sources in Pinecone retrieved from Google Scholar, we embed sources to OpenAI so the AI can give outputs like ChatGPT using N8N.</a:t>
            </a:r>
          </a:p>
          <a:p>
            <a:pPr marL="0" indent="0">
              <a:buNone/>
            </a:pPr>
            <a:endParaRPr lang="en-US"/>
          </a:p>
          <a:p>
            <a:r>
              <a:rPr lang="en-US">
                <a:ea typeface="+mn-lt"/>
                <a:cs typeface="+mn-lt"/>
              </a:rPr>
              <a:t>Use </a:t>
            </a:r>
            <a:r>
              <a:rPr lang="en-US">
                <a:ea typeface="+mn-lt"/>
                <a:cs typeface="+mn-lt"/>
                <a:hlinkClick r:id="rId2"/>
              </a:rPr>
              <a:t>Kaggle Dataset</a:t>
            </a:r>
            <a:r>
              <a:rPr lang="en-US">
                <a:ea typeface="+mn-lt"/>
                <a:cs typeface="+mn-lt"/>
              </a:rPr>
              <a:t> for written responses determining suicide</a:t>
            </a:r>
          </a:p>
        </p:txBody>
      </p:sp>
    </p:spTree>
    <p:extLst>
      <p:ext uri="{BB962C8B-B14F-4D97-AF65-F5344CB8AC3E}">
        <p14:creationId xmlns:p14="http://schemas.microsoft.com/office/powerpoint/2010/main" val="26122307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1786</Words>
  <Application>Microsoft Office PowerPoint</Application>
  <PresentationFormat>Widescreen</PresentationFormat>
  <Paragraphs>178</Paragraphs>
  <Slides>15</Slides>
  <Notes>9</Notes>
  <HiddenSlides>5</HiddenSlides>
  <MMClips>1</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Mind-Care AI </vt:lpstr>
      <vt:lpstr>Why we want to do it</vt:lpstr>
      <vt:lpstr>Why we want to do it</vt:lpstr>
      <vt:lpstr>PowerPoint Presentation</vt:lpstr>
      <vt:lpstr>Why we want to do it?</vt:lpstr>
      <vt:lpstr>PowerPoint Presentation</vt:lpstr>
      <vt:lpstr>What does Mind Care AI Hope to Solve</vt:lpstr>
      <vt:lpstr>What is the blueprint for Mind-Care AI </vt:lpstr>
      <vt:lpstr>Data</vt:lpstr>
      <vt:lpstr>Data</vt:lpstr>
      <vt:lpstr>Prototype/Workflow (N8N)</vt:lpstr>
      <vt:lpstr>Demo</vt:lpstr>
      <vt:lpstr>In the Future!</vt:lpstr>
      <vt:lpstr>The end</vt:lpstr>
      <vt:lpstr>Source</vt:lpstr>
    </vt:vector>
  </TitlesOfParts>
  <Company>Cal Poly Pomona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Alec J Zabala</dc:creator>
  <cp:lastModifiedBy>Alec J Zabala</cp:lastModifiedBy>
  <cp:revision>2</cp:revision>
  <dcterms:created xsi:type="dcterms:W3CDTF">2025-03-22T19:14:49Z</dcterms:created>
  <dcterms:modified xsi:type="dcterms:W3CDTF">2025-06-01T15:32:56Z</dcterms:modified>
</cp:coreProperties>
</file>